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Lora Bold" charset="1" panose="00000800000000000000"/>
      <p:regular r:id="rId37"/>
    </p:embeddedFont>
    <p:embeddedFont>
      <p:font typeface="Lora" charset="1" panose="00000500000000000000"/>
      <p:regular r:id="rId38"/>
    </p:embeddedFont>
    <p:embeddedFont>
      <p:font typeface="Inlander" charset="1" panose="00000000000000000000"/>
      <p:regular r:id="rId39"/>
    </p:embeddedFont>
    <p:embeddedFont>
      <p:font typeface="The Seasons Bold" charset="1" panose="00000000000000000000"/>
      <p:regular r:id="rId40"/>
    </p:embeddedFont>
    <p:embeddedFont>
      <p:font typeface="Poppins" charset="1" panose="00000500000000000000"/>
      <p:regular r:id="rId41"/>
    </p:embeddedFont>
    <p:embeddedFont>
      <p:font typeface="Canva Sans" charset="1" panose="020B0503030501040103"/>
      <p:regular r:id="rId42"/>
    </p:embeddedFont>
    <p:embeddedFont>
      <p:font typeface="Poppins Bold" charset="1" panose="00000800000000000000"/>
      <p:regular r:id="rId43"/>
    </p:embeddedFont>
    <p:embeddedFont>
      <p:font typeface="Canva Sans Bold" charset="1" panose="020B0803030501040103"/>
      <p:regular r:id="rId44"/>
    </p:embeddedFont>
    <p:embeddedFont>
      <p:font typeface="Arimo" charset="1" panose="020B0604020202020204"/>
      <p:regular r:id="rId45"/>
    </p:embeddedFont>
    <p:embeddedFont>
      <p:font typeface="Popper Sans" charset="1" panose="00000500000000000000"/>
      <p:regular r:id="rId46"/>
    </p:embeddedFont>
    <p:embeddedFont>
      <p:font typeface="Barlow Bold" charset="1" panose="00000800000000000000"/>
      <p:regular r:id="rId47"/>
    </p:embeddedFont>
    <p:embeddedFont>
      <p:font typeface="IBM Plex Mono Bold" charset="1" panose="020B0809050203000203"/>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82.png" Type="http://schemas.openxmlformats.org/officeDocument/2006/relationships/image"/><Relationship Id="rId4" Target="../media/image8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4.jpeg" Type="http://schemas.openxmlformats.org/officeDocument/2006/relationships/image"/><Relationship Id="rId4"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3.png" Type="http://schemas.openxmlformats.org/officeDocument/2006/relationships/image"/><Relationship Id="rId11" Target="../media/image15.png" Type="http://schemas.openxmlformats.org/officeDocument/2006/relationships/image"/><Relationship Id="rId2" Target="../media/image85.png" Type="http://schemas.openxmlformats.org/officeDocument/2006/relationships/image"/><Relationship Id="rId3" Target="../media/image86.png" Type="http://schemas.openxmlformats.org/officeDocument/2006/relationships/image"/><Relationship Id="rId4" Target="../media/image87.png" Type="http://schemas.openxmlformats.org/officeDocument/2006/relationships/image"/><Relationship Id="rId5" Target="../media/image88.png" Type="http://schemas.openxmlformats.org/officeDocument/2006/relationships/image"/><Relationship Id="rId6" Target="../media/image89.png" Type="http://schemas.openxmlformats.org/officeDocument/2006/relationships/image"/><Relationship Id="rId7" Target="../media/image90.png" Type="http://schemas.openxmlformats.org/officeDocument/2006/relationships/image"/><Relationship Id="rId8" Target="../media/image91.png" Type="http://schemas.openxmlformats.org/officeDocument/2006/relationships/image"/><Relationship Id="rId9" Target="../media/image9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94.jpeg" Type="http://schemas.openxmlformats.org/officeDocument/2006/relationships/image"/><Relationship Id="rId4" Target="../media/image84.jpeg" Type="http://schemas.openxmlformats.org/officeDocument/2006/relationships/image"/><Relationship Id="rId5" Target="../media/image9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jpeg" Type="http://schemas.openxmlformats.org/officeDocument/2006/relationships/image"/><Relationship Id="rId3"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98.png" Type="http://schemas.openxmlformats.org/officeDocument/2006/relationships/image"/><Relationship Id="rId12" Target="../media/image99.svg" Type="http://schemas.openxmlformats.org/officeDocument/2006/relationships/image"/><Relationship Id="rId13" Target="../media/image100.png" Type="http://schemas.openxmlformats.org/officeDocument/2006/relationships/image"/><Relationship Id="rId14" Target="../media/image101.svg" Type="http://schemas.openxmlformats.org/officeDocument/2006/relationships/image"/><Relationship Id="rId2" Target="../media/image15.png" Type="http://schemas.openxmlformats.org/officeDocument/2006/relationships/image"/><Relationship Id="rId3" Target="../media/image72.png" Type="http://schemas.openxmlformats.org/officeDocument/2006/relationships/image"/><Relationship Id="rId4" Target="../media/image73.png" Type="http://schemas.openxmlformats.org/officeDocument/2006/relationships/image"/><Relationship Id="rId5" Target="../media/image74.png" Type="http://schemas.openxmlformats.org/officeDocument/2006/relationships/image"/><Relationship Id="rId6" Target="../media/image61.png" Type="http://schemas.openxmlformats.org/officeDocument/2006/relationships/image"/><Relationship Id="rId7" Target="../media/image80.png" Type="http://schemas.openxmlformats.org/officeDocument/2006/relationships/image"/><Relationship Id="rId8" Target="../media/image97.png" Type="http://schemas.openxmlformats.org/officeDocument/2006/relationships/image"/><Relationship Id="rId9" Target="../media/image6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 Id="rId3" Target="../media/image10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jpeg" Type="http://schemas.openxmlformats.org/officeDocument/2006/relationships/image"/><Relationship Id="rId3" Target="../media/image106.jpeg" Type="http://schemas.openxmlformats.org/officeDocument/2006/relationships/image"/><Relationship Id="rId4" Target="../media/image107.jpeg" Type="http://schemas.openxmlformats.org/officeDocument/2006/relationships/image"/><Relationship Id="rId5" Target="../media/image108.png" Type="http://schemas.openxmlformats.org/officeDocument/2006/relationships/image"/><Relationship Id="rId6" Target="../media/image109.svg" Type="http://schemas.openxmlformats.org/officeDocument/2006/relationships/image"/><Relationship Id="rId7" Target="../media/image1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0.png" Type="http://schemas.openxmlformats.org/officeDocument/2006/relationships/image"/><Relationship Id="rId3" Target="../media/image111.svg" Type="http://schemas.openxmlformats.org/officeDocument/2006/relationships/image"/><Relationship Id="rId4" Target="../media/image15.png" Type="http://schemas.openxmlformats.org/officeDocument/2006/relationships/image"/><Relationship Id="rId5" Target="../media/image112.png" Type="http://schemas.openxmlformats.org/officeDocument/2006/relationships/image"/><Relationship Id="rId6" Target="../media/image113.svg" Type="http://schemas.openxmlformats.org/officeDocument/2006/relationships/image"/><Relationship Id="rId7" Target="../media/image114.png" Type="http://schemas.openxmlformats.org/officeDocument/2006/relationships/image"/><Relationship Id="rId8" Target="../media/image115.svg" Type="http://schemas.openxmlformats.org/officeDocument/2006/relationships/image"/><Relationship Id="rId9" Target="../media/image11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4.svg" Type="http://schemas.openxmlformats.org/officeDocument/2006/relationships/image"/><Relationship Id="rId11" Target="../media/image125.png" Type="http://schemas.openxmlformats.org/officeDocument/2006/relationships/image"/><Relationship Id="rId12" Target="../media/image126.svg" Type="http://schemas.openxmlformats.org/officeDocument/2006/relationships/image"/><Relationship Id="rId13" Target="../media/image127.png" Type="http://schemas.openxmlformats.org/officeDocument/2006/relationships/image"/><Relationship Id="rId14" Target="../media/image128.svg" Type="http://schemas.openxmlformats.org/officeDocument/2006/relationships/image"/><Relationship Id="rId15" Target="../media/image129.png" Type="http://schemas.openxmlformats.org/officeDocument/2006/relationships/image"/><Relationship Id="rId16" Target="../media/image130.svg" Type="http://schemas.openxmlformats.org/officeDocument/2006/relationships/image"/><Relationship Id="rId17" Target="../media/image131.png" Type="http://schemas.openxmlformats.org/officeDocument/2006/relationships/image"/><Relationship Id="rId18" Target="../media/image132.svg" Type="http://schemas.openxmlformats.org/officeDocument/2006/relationships/image"/><Relationship Id="rId19" Target="../media/image133.png" Type="http://schemas.openxmlformats.org/officeDocument/2006/relationships/image"/><Relationship Id="rId2" Target="../media/image15.png" Type="http://schemas.openxmlformats.org/officeDocument/2006/relationships/image"/><Relationship Id="rId20" Target="../media/image134.svg" Type="http://schemas.openxmlformats.org/officeDocument/2006/relationships/image"/><Relationship Id="rId21" Target="../media/image135.png" Type="http://schemas.openxmlformats.org/officeDocument/2006/relationships/image"/><Relationship Id="rId22" Target="../media/image136.svg" Type="http://schemas.openxmlformats.org/officeDocument/2006/relationships/image"/><Relationship Id="rId23" Target="../media/image137.png" Type="http://schemas.openxmlformats.org/officeDocument/2006/relationships/image"/><Relationship Id="rId24" Target="../media/image138.svg" Type="http://schemas.openxmlformats.org/officeDocument/2006/relationships/image"/><Relationship Id="rId25" Target="../media/image139.png" Type="http://schemas.openxmlformats.org/officeDocument/2006/relationships/image"/><Relationship Id="rId26" Target="../media/image140.svg" Type="http://schemas.openxmlformats.org/officeDocument/2006/relationships/image"/><Relationship Id="rId3" Target="../media/image117.png" Type="http://schemas.openxmlformats.org/officeDocument/2006/relationships/image"/><Relationship Id="rId4" Target="../media/image118.svg" Type="http://schemas.openxmlformats.org/officeDocument/2006/relationships/image"/><Relationship Id="rId5" Target="../media/image119.png" Type="http://schemas.openxmlformats.org/officeDocument/2006/relationships/image"/><Relationship Id="rId6" Target="../media/image120.svg" Type="http://schemas.openxmlformats.org/officeDocument/2006/relationships/image"/><Relationship Id="rId7" Target="../media/image121.png" Type="http://schemas.openxmlformats.org/officeDocument/2006/relationships/image"/><Relationship Id="rId8" Target="../media/image122.svg" Type="http://schemas.openxmlformats.org/officeDocument/2006/relationships/image"/><Relationship Id="rId9" Target="../media/image12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1.jpeg" Type="http://schemas.openxmlformats.org/officeDocument/2006/relationships/image"/><Relationship Id="rId3" Target="../media/image1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42.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43.png" Type="http://schemas.openxmlformats.org/officeDocument/2006/relationships/image"/><Relationship Id="rId4" Target="../media/image14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45.png" Type="http://schemas.openxmlformats.org/officeDocument/2006/relationships/image"/><Relationship Id="rId4" Target="../media/image146.svg" Type="http://schemas.openxmlformats.org/officeDocument/2006/relationships/image"/><Relationship Id="rId5" Target="../media/image147.png" Type="http://schemas.openxmlformats.org/officeDocument/2006/relationships/image"/><Relationship Id="rId6" Target="../media/image148.png" Type="http://schemas.openxmlformats.org/officeDocument/2006/relationships/image"/><Relationship Id="rId7" Target="../media/image149.svg" Type="http://schemas.openxmlformats.org/officeDocument/2006/relationships/image"/><Relationship Id="rId8" Target="../media/image150.png" Type="http://schemas.openxmlformats.org/officeDocument/2006/relationships/image"/><Relationship Id="rId9" Target="../media/image151.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5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png" Type="http://schemas.openxmlformats.org/officeDocument/2006/relationships/image"/><Relationship Id="rId12" Target="../media/image26.png" Type="http://schemas.openxmlformats.org/officeDocument/2006/relationships/image"/><Relationship Id="rId13" Target="../media/image27.png" Type="http://schemas.openxmlformats.org/officeDocument/2006/relationships/image"/><Relationship Id="rId14" Target="../media/image28.png" Type="http://schemas.openxmlformats.org/officeDocument/2006/relationships/image"/><Relationship Id="rId15" Target="../media/image29.png" Type="http://schemas.openxmlformats.org/officeDocument/2006/relationships/image"/><Relationship Id="rId16" Target="../media/image30.png" Type="http://schemas.openxmlformats.org/officeDocument/2006/relationships/image"/><Relationship Id="rId17" Target="../media/image31.png" Type="http://schemas.openxmlformats.org/officeDocument/2006/relationships/image"/><Relationship Id="rId18" Target="../media/image32.svg" Type="http://schemas.openxmlformats.org/officeDocument/2006/relationships/image"/><Relationship Id="rId19" Target="../media/image33.png" Type="http://schemas.openxmlformats.org/officeDocument/2006/relationships/image"/><Relationship Id="rId2" Target="../media/image15.png" Type="http://schemas.openxmlformats.org/officeDocument/2006/relationships/image"/><Relationship Id="rId20" Target="../media/image34.png" Type="http://schemas.openxmlformats.org/officeDocument/2006/relationships/image"/><Relationship Id="rId21" Target="../media/image35.svg" Type="http://schemas.openxmlformats.org/officeDocument/2006/relationships/image"/><Relationship Id="rId22" Target="../media/image36.png" Type="http://schemas.openxmlformats.org/officeDocument/2006/relationships/image"/><Relationship Id="rId23" Target="../media/image37.png" Type="http://schemas.openxmlformats.org/officeDocument/2006/relationships/image"/><Relationship Id="rId24" Target="../media/image38.svg" Type="http://schemas.openxmlformats.org/officeDocument/2006/relationships/image"/><Relationship Id="rId25" Target="../media/image39.png" Type="http://schemas.openxmlformats.org/officeDocument/2006/relationships/image"/><Relationship Id="rId26" Target="../media/image40.png" Type="http://schemas.openxmlformats.org/officeDocument/2006/relationships/image"/><Relationship Id="rId27" Target="../media/image41.svg" Type="http://schemas.openxmlformats.org/officeDocument/2006/relationships/image"/><Relationship Id="rId28" Target="../media/image42.png" Type="http://schemas.openxmlformats.org/officeDocument/2006/relationships/image"/><Relationship Id="rId29" Target="../media/image43.png" Type="http://schemas.openxmlformats.org/officeDocument/2006/relationships/image"/><Relationship Id="rId3" Target="../media/image17.png" Type="http://schemas.openxmlformats.org/officeDocument/2006/relationships/image"/><Relationship Id="rId30" Target="../media/image44.svg" Type="http://schemas.openxmlformats.org/officeDocument/2006/relationships/image"/><Relationship Id="rId31" Target="../media/image45.png" Type="http://schemas.openxmlformats.org/officeDocument/2006/relationships/image"/><Relationship Id="rId32" Target="../media/image46.png" Type="http://schemas.openxmlformats.org/officeDocument/2006/relationships/image"/><Relationship Id="rId33" Target="../media/image47.svg" Type="http://schemas.openxmlformats.org/officeDocument/2006/relationships/image"/><Relationship Id="rId34" Target="../media/image48.png" Type="http://schemas.openxmlformats.org/officeDocument/2006/relationships/image"/><Relationship Id="rId35" Target="../media/image16.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4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17.png" Type="http://schemas.openxmlformats.org/officeDocument/2006/relationships/image"/><Relationship Id="rId6" Target="../media/image52.jpeg" Type="http://schemas.openxmlformats.org/officeDocument/2006/relationships/image"/><Relationship Id="rId7" Target="../media/image53.jpeg" Type="http://schemas.openxmlformats.org/officeDocument/2006/relationships/image"/><Relationship Id="rId8" Target="../media/image54.jpeg" Type="http://schemas.openxmlformats.org/officeDocument/2006/relationships/image"/><Relationship Id="rId9" Target="../media/image5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png" Type="http://schemas.openxmlformats.org/officeDocument/2006/relationships/image"/><Relationship Id="rId12" Target="../media/image65.png" Type="http://schemas.openxmlformats.org/officeDocument/2006/relationships/image"/><Relationship Id="rId13" Target="../media/image66.png" Type="http://schemas.openxmlformats.org/officeDocument/2006/relationships/image"/><Relationship Id="rId14" Target="../media/image67.png" Type="http://schemas.openxmlformats.org/officeDocument/2006/relationships/image"/><Relationship Id="rId15" Target="../media/image68.png" Type="http://schemas.openxmlformats.org/officeDocument/2006/relationships/image"/><Relationship Id="rId16" Target="../media/image69.png" Type="http://schemas.openxmlformats.org/officeDocument/2006/relationships/image"/><Relationship Id="rId17" Target="../media/image70.png" Type="http://schemas.openxmlformats.org/officeDocument/2006/relationships/image"/><Relationship Id="rId18" Target="../media/image71.png" Type="http://schemas.openxmlformats.org/officeDocument/2006/relationships/image"/><Relationship Id="rId2" Target="../media/image15.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 Id="rId9" Target="../media/image6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png" Type="http://schemas.openxmlformats.org/officeDocument/2006/relationships/image"/><Relationship Id="rId11" Target="../media/image78.png" Type="http://schemas.openxmlformats.org/officeDocument/2006/relationships/image"/><Relationship Id="rId12" Target="../media/image79.svg" Type="http://schemas.openxmlformats.org/officeDocument/2006/relationships/image"/><Relationship Id="rId13" Target="../media/image80.png" Type="http://schemas.openxmlformats.org/officeDocument/2006/relationships/image"/><Relationship Id="rId2" Target="../media/image72.png" Type="http://schemas.openxmlformats.org/officeDocument/2006/relationships/image"/><Relationship Id="rId3" Target="../media/image73.png" Type="http://schemas.openxmlformats.org/officeDocument/2006/relationships/image"/><Relationship Id="rId4" Target="../media/image74.png" Type="http://schemas.openxmlformats.org/officeDocument/2006/relationships/image"/><Relationship Id="rId5" Target="../media/image15.png" Type="http://schemas.openxmlformats.org/officeDocument/2006/relationships/image"/><Relationship Id="rId6" Target="../media/image61.png" Type="http://schemas.openxmlformats.org/officeDocument/2006/relationships/image"/><Relationship Id="rId7" Target="../media/image64.png" Type="http://schemas.openxmlformats.org/officeDocument/2006/relationships/image"/><Relationship Id="rId8" Target="../media/image75.png" Type="http://schemas.openxmlformats.org/officeDocument/2006/relationships/image"/><Relationship Id="rId9" Target="../media/image7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355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846820"/>
            <a:ext cx="2306496" cy="2168106"/>
          </a:xfrm>
          <a:custGeom>
            <a:avLst/>
            <a:gdLst/>
            <a:ahLst/>
            <a:cxnLst/>
            <a:rect r="r" b="b" t="t" l="l"/>
            <a:pathLst>
              <a:path h="2168106" w="2306496">
                <a:moveTo>
                  <a:pt x="0" y="0"/>
                </a:moveTo>
                <a:lnTo>
                  <a:pt x="2306496" y="0"/>
                </a:lnTo>
                <a:lnTo>
                  <a:pt x="2306496" y="2168107"/>
                </a:lnTo>
                <a:lnTo>
                  <a:pt x="0" y="2168107"/>
                </a:lnTo>
                <a:lnTo>
                  <a:pt x="0" y="0"/>
                </a:lnTo>
                <a:close/>
              </a:path>
            </a:pathLst>
          </a:custGeom>
          <a:blipFill>
            <a:blip r:embed="rId2"/>
            <a:stretch>
              <a:fillRect l="0" t="0" r="0" b="0"/>
            </a:stretch>
          </a:blipFill>
        </p:spPr>
      </p:sp>
      <p:sp>
        <p:nvSpPr>
          <p:cNvPr name="Freeform 3" id="3"/>
          <p:cNvSpPr/>
          <p:nvPr/>
        </p:nvSpPr>
        <p:spPr>
          <a:xfrm flipH="false" flipV="false" rot="0">
            <a:off x="884369" y="4609253"/>
            <a:ext cx="2595158" cy="1744644"/>
          </a:xfrm>
          <a:custGeom>
            <a:avLst/>
            <a:gdLst/>
            <a:ahLst/>
            <a:cxnLst/>
            <a:rect r="r" b="b" t="t" l="l"/>
            <a:pathLst>
              <a:path h="1744644" w="2595158">
                <a:moveTo>
                  <a:pt x="0" y="0"/>
                </a:moveTo>
                <a:lnTo>
                  <a:pt x="2595158" y="0"/>
                </a:lnTo>
                <a:lnTo>
                  <a:pt x="2595158" y="1744643"/>
                </a:lnTo>
                <a:lnTo>
                  <a:pt x="0" y="1744643"/>
                </a:lnTo>
                <a:lnTo>
                  <a:pt x="0" y="0"/>
                </a:lnTo>
                <a:close/>
              </a:path>
            </a:pathLst>
          </a:custGeom>
          <a:blipFill>
            <a:blip r:embed="rId3"/>
            <a:stretch>
              <a:fillRect l="0" t="0" r="0" b="0"/>
            </a:stretch>
          </a:blipFill>
        </p:spPr>
      </p:sp>
      <p:sp>
        <p:nvSpPr>
          <p:cNvPr name="AutoShape 4" id="4"/>
          <p:cNvSpPr/>
          <p:nvPr/>
        </p:nvSpPr>
        <p:spPr>
          <a:xfrm>
            <a:off x="4385123" y="9215438"/>
            <a:ext cx="11447410" cy="0"/>
          </a:xfrm>
          <a:prstGeom prst="line">
            <a:avLst/>
          </a:prstGeom>
          <a:ln cap="flat" w="85725">
            <a:solidFill>
              <a:srgbClr val="17259C"/>
            </a:solidFill>
            <a:prstDash val="solid"/>
            <a:headEnd type="none" len="sm" w="sm"/>
            <a:tailEnd type="none" len="sm" w="sm"/>
          </a:ln>
        </p:spPr>
      </p:sp>
      <p:sp>
        <p:nvSpPr>
          <p:cNvPr name="Freeform 5" id="5"/>
          <p:cNvSpPr/>
          <p:nvPr/>
        </p:nvSpPr>
        <p:spPr>
          <a:xfrm flipH="false" flipV="false" rot="0">
            <a:off x="424359" y="6944446"/>
            <a:ext cx="3515178" cy="1495733"/>
          </a:xfrm>
          <a:custGeom>
            <a:avLst/>
            <a:gdLst/>
            <a:ahLst/>
            <a:cxnLst/>
            <a:rect r="r" b="b" t="t" l="l"/>
            <a:pathLst>
              <a:path h="1495733" w="3515178">
                <a:moveTo>
                  <a:pt x="0" y="0"/>
                </a:moveTo>
                <a:lnTo>
                  <a:pt x="3515178" y="0"/>
                </a:lnTo>
                <a:lnTo>
                  <a:pt x="3515178" y="1495734"/>
                </a:lnTo>
                <a:lnTo>
                  <a:pt x="0" y="1495734"/>
                </a:lnTo>
                <a:lnTo>
                  <a:pt x="0" y="0"/>
                </a:lnTo>
                <a:close/>
              </a:path>
            </a:pathLst>
          </a:custGeom>
          <a:blipFill>
            <a:blip r:embed="rId4"/>
            <a:stretch>
              <a:fillRect l="-85805" t="0" r="-146737" b="0"/>
            </a:stretch>
          </a:blipFill>
        </p:spPr>
      </p:sp>
      <p:sp>
        <p:nvSpPr>
          <p:cNvPr name="TextBox 6" id="6"/>
          <p:cNvSpPr txBox="true"/>
          <p:nvPr/>
        </p:nvSpPr>
        <p:spPr>
          <a:xfrm rot="0">
            <a:off x="4385123" y="1563187"/>
            <a:ext cx="2825244" cy="752476"/>
          </a:xfrm>
          <a:prstGeom prst="rect">
            <a:avLst/>
          </a:prstGeom>
        </p:spPr>
        <p:txBody>
          <a:bodyPr anchor="t" rtlCol="false" tIns="0" lIns="0" bIns="0" rIns="0">
            <a:spAutoFit/>
          </a:bodyPr>
          <a:lstStyle/>
          <a:p>
            <a:pPr algn="l">
              <a:lnSpc>
                <a:spcPts val="6299"/>
              </a:lnSpc>
              <a:spcBef>
                <a:spcPct val="0"/>
              </a:spcBef>
            </a:pPr>
            <a:r>
              <a:rPr lang="en-US" sz="4499" b="true">
                <a:solidFill>
                  <a:srgbClr val="000C74"/>
                </a:solidFill>
                <a:latin typeface="Lora Bold"/>
                <a:ea typeface="Lora Bold"/>
                <a:cs typeface="Lora Bold"/>
                <a:sym typeface="Lora Bold"/>
              </a:rPr>
              <a:t>Ministry:</a:t>
            </a:r>
          </a:p>
        </p:txBody>
      </p:sp>
      <p:sp>
        <p:nvSpPr>
          <p:cNvPr name="TextBox 7" id="7"/>
          <p:cNvSpPr txBox="true"/>
          <p:nvPr/>
        </p:nvSpPr>
        <p:spPr>
          <a:xfrm rot="0">
            <a:off x="4385123" y="2477588"/>
            <a:ext cx="3582948" cy="662940"/>
          </a:xfrm>
          <a:prstGeom prst="rect">
            <a:avLst/>
          </a:prstGeom>
        </p:spPr>
        <p:txBody>
          <a:bodyPr anchor="t" rtlCol="false" tIns="0" lIns="0" bIns="0" rIns="0">
            <a:spAutoFit/>
          </a:bodyPr>
          <a:lstStyle/>
          <a:p>
            <a:pPr algn="ctr">
              <a:lnSpc>
                <a:spcPts val="5459"/>
              </a:lnSpc>
              <a:spcBef>
                <a:spcPct val="0"/>
              </a:spcBef>
            </a:pPr>
            <a:r>
              <a:rPr lang="en-US" sz="3899">
                <a:solidFill>
                  <a:srgbClr val="000C74"/>
                </a:solidFill>
                <a:latin typeface="Lora"/>
                <a:ea typeface="Lora"/>
                <a:cs typeface="Lora"/>
                <a:sym typeface="Lora"/>
              </a:rPr>
              <a:t>पृथ्वी विज्ञान मंत्रालय</a:t>
            </a:r>
          </a:p>
        </p:txBody>
      </p:sp>
      <p:sp>
        <p:nvSpPr>
          <p:cNvPr name="TextBox 8" id="8"/>
          <p:cNvSpPr txBox="true"/>
          <p:nvPr/>
        </p:nvSpPr>
        <p:spPr>
          <a:xfrm rot="0">
            <a:off x="4385123" y="3135537"/>
            <a:ext cx="6161604" cy="662940"/>
          </a:xfrm>
          <a:prstGeom prst="rect">
            <a:avLst/>
          </a:prstGeom>
        </p:spPr>
        <p:txBody>
          <a:bodyPr anchor="t" rtlCol="false" tIns="0" lIns="0" bIns="0" rIns="0">
            <a:spAutoFit/>
          </a:bodyPr>
          <a:lstStyle/>
          <a:p>
            <a:pPr algn="ctr">
              <a:lnSpc>
                <a:spcPts val="5459"/>
              </a:lnSpc>
              <a:spcBef>
                <a:spcPct val="0"/>
              </a:spcBef>
            </a:pPr>
            <a:r>
              <a:rPr lang="en-US" sz="3899">
                <a:solidFill>
                  <a:srgbClr val="000C74"/>
                </a:solidFill>
                <a:latin typeface="Lora"/>
                <a:ea typeface="Lora"/>
                <a:cs typeface="Lora"/>
                <a:sym typeface="Lora"/>
              </a:rPr>
              <a:t>Ministry Of Earth Sciences</a:t>
            </a:r>
          </a:p>
        </p:txBody>
      </p:sp>
      <p:sp>
        <p:nvSpPr>
          <p:cNvPr name="TextBox 9" id="9"/>
          <p:cNvSpPr txBox="true"/>
          <p:nvPr/>
        </p:nvSpPr>
        <p:spPr>
          <a:xfrm rot="0">
            <a:off x="4385123" y="3959406"/>
            <a:ext cx="4969255" cy="752476"/>
          </a:xfrm>
          <a:prstGeom prst="rect">
            <a:avLst/>
          </a:prstGeom>
        </p:spPr>
        <p:txBody>
          <a:bodyPr anchor="t" rtlCol="false" tIns="0" lIns="0" bIns="0" rIns="0">
            <a:spAutoFit/>
          </a:bodyPr>
          <a:lstStyle/>
          <a:p>
            <a:pPr algn="l">
              <a:lnSpc>
                <a:spcPts val="6299"/>
              </a:lnSpc>
              <a:spcBef>
                <a:spcPct val="0"/>
              </a:spcBef>
            </a:pPr>
            <a:r>
              <a:rPr lang="en-US" sz="4499" b="true">
                <a:solidFill>
                  <a:srgbClr val="000C74"/>
                </a:solidFill>
                <a:latin typeface="Lora Bold"/>
                <a:ea typeface="Lora Bold"/>
                <a:cs typeface="Lora Bold"/>
                <a:sym typeface="Lora Bold"/>
              </a:rPr>
              <a:t>Nodal Center:</a:t>
            </a:r>
          </a:p>
        </p:txBody>
      </p:sp>
      <p:sp>
        <p:nvSpPr>
          <p:cNvPr name="TextBox 10" id="10"/>
          <p:cNvSpPr txBox="true"/>
          <p:nvPr/>
        </p:nvSpPr>
        <p:spPr>
          <a:xfrm rot="0">
            <a:off x="4385123" y="4873806"/>
            <a:ext cx="7901546" cy="662940"/>
          </a:xfrm>
          <a:prstGeom prst="rect">
            <a:avLst/>
          </a:prstGeom>
        </p:spPr>
        <p:txBody>
          <a:bodyPr anchor="t" rtlCol="false" tIns="0" lIns="0" bIns="0" rIns="0">
            <a:spAutoFit/>
          </a:bodyPr>
          <a:lstStyle/>
          <a:p>
            <a:pPr algn="ctr">
              <a:lnSpc>
                <a:spcPts val="5459"/>
              </a:lnSpc>
              <a:spcBef>
                <a:spcPct val="0"/>
              </a:spcBef>
            </a:pPr>
            <a:r>
              <a:rPr lang="en-US" sz="3899">
                <a:solidFill>
                  <a:srgbClr val="000C74"/>
                </a:solidFill>
                <a:latin typeface="Lora"/>
                <a:ea typeface="Lora"/>
                <a:cs typeface="Lora"/>
                <a:sym typeface="Lora"/>
              </a:rPr>
              <a:t>Vardaman College Of Engineering</a:t>
            </a:r>
          </a:p>
        </p:txBody>
      </p:sp>
      <p:sp>
        <p:nvSpPr>
          <p:cNvPr name="TextBox 11" id="11"/>
          <p:cNvSpPr txBox="true"/>
          <p:nvPr/>
        </p:nvSpPr>
        <p:spPr>
          <a:xfrm rot="0">
            <a:off x="4385123" y="5698672"/>
            <a:ext cx="7818834" cy="752476"/>
          </a:xfrm>
          <a:prstGeom prst="rect">
            <a:avLst/>
          </a:prstGeom>
        </p:spPr>
        <p:txBody>
          <a:bodyPr anchor="t" rtlCol="false" tIns="0" lIns="0" bIns="0" rIns="0">
            <a:spAutoFit/>
          </a:bodyPr>
          <a:lstStyle/>
          <a:p>
            <a:pPr algn="ctr">
              <a:lnSpc>
                <a:spcPts val="6299"/>
              </a:lnSpc>
              <a:spcBef>
                <a:spcPct val="0"/>
              </a:spcBef>
            </a:pPr>
            <a:r>
              <a:rPr lang="en-US" b="true" sz="4499">
                <a:solidFill>
                  <a:srgbClr val="000C74"/>
                </a:solidFill>
                <a:latin typeface="Lora Bold"/>
                <a:ea typeface="Lora Bold"/>
                <a:cs typeface="Lora Bold"/>
                <a:sym typeface="Lora Bold"/>
              </a:rPr>
              <a:t>Problem Statement: SIH1656</a:t>
            </a:r>
          </a:p>
        </p:txBody>
      </p:sp>
      <p:sp>
        <p:nvSpPr>
          <p:cNvPr name="TextBox 12" id="12"/>
          <p:cNvSpPr txBox="true"/>
          <p:nvPr/>
        </p:nvSpPr>
        <p:spPr>
          <a:xfrm rot="0">
            <a:off x="4385123" y="6613072"/>
            <a:ext cx="11447410" cy="2034540"/>
          </a:xfrm>
          <a:prstGeom prst="rect">
            <a:avLst/>
          </a:prstGeom>
        </p:spPr>
        <p:txBody>
          <a:bodyPr anchor="t" rtlCol="false" tIns="0" lIns="0" bIns="0" rIns="0">
            <a:spAutoFit/>
          </a:bodyPr>
          <a:lstStyle/>
          <a:p>
            <a:pPr algn="l">
              <a:lnSpc>
                <a:spcPts val="5459"/>
              </a:lnSpc>
              <a:spcBef>
                <a:spcPct val="0"/>
              </a:spcBef>
            </a:pPr>
            <a:r>
              <a:rPr lang="en-US" sz="3899">
                <a:solidFill>
                  <a:srgbClr val="000C74"/>
                </a:solidFill>
                <a:latin typeface="Lora"/>
                <a:ea typeface="Lora"/>
                <a:cs typeface="Lora"/>
                <a:sym typeface="Lora"/>
              </a:rPr>
              <a:t>Development of a mobile application to provide recreational suitability information of beach locations across India.</a:t>
            </a:r>
          </a:p>
        </p:txBody>
      </p:sp>
      <p:grpSp>
        <p:nvGrpSpPr>
          <p:cNvPr name="Group 13" id="13"/>
          <p:cNvGrpSpPr/>
          <p:nvPr/>
        </p:nvGrpSpPr>
        <p:grpSpPr>
          <a:xfrm rot="0">
            <a:off x="12857641" y="-3603630"/>
            <a:ext cx="8803317" cy="880331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just" marL="323850" indent="-161925" lvl="1">
                <a:lnSpc>
                  <a:spcPts val="2100"/>
                </a:lnSpc>
                <a:spcBef>
                  <a:spcPct val="0"/>
                </a:spcBef>
                <a:buFont typeface="Arial"/>
                <a:buChar char="•"/>
              </a:pPr>
            </a:p>
          </p:txBody>
        </p:sp>
      </p:grpSp>
      <p:grpSp>
        <p:nvGrpSpPr>
          <p:cNvPr name="Group 16" id="16"/>
          <p:cNvGrpSpPr/>
          <p:nvPr/>
        </p:nvGrpSpPr>
        <p:grpSpPr>
          <a:xfrm rot="0">
            <a:off x="11001555" y="-5140854"/>
            <a:ext cx="12102391" cy="1210239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marL="0" indent="0" lvl="0">
                <a:lnSpc>
                  <a:spcPts val="2342"/>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4E55FE">
                <a:alpha val="64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29396" y="-106092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4" id="4"/>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sp>
        <p:nvSpPr>
          <p:cNvPr name="Freeform 5" id="5"/>
          <p:cNvSpPr/>
          <p:nvPr/>
        </p:nvSpPr>
        <p:spPr>
          <a:xfrm flipH="false" flipV="false" rot="0">
            <a:off x="3858251" y="2463325"/>
            <a:ext cx="9680253" cy="7490095"/>
          </a:xfrm>
          <a:custGeom>
            <a:avLst/>
            <a:gdLst/>
            <a:ahLst/>
            <a:cxnLst/>
            <a:rect r="r" b="b" t="t" l="l"/>
            <a:pathLst>
              <a:path h="7490095" w="9680253">
                <a:moveTo>
                  <a:pt x="0" y="0"/>
                </a:moveTo>
                <a:lnTo>
                  <a:pt x="9680253" y="0"/>
                </a:lnTo>
                <a:lnTo>
                  <a:pt x="9680253" y="7490095"/>
                </a:lnTo>
                <a:lnTo>
                  <a:pt x="0" y="7490095"/>
                </a:lnTo>
                <a:lnTo>
                  <a:pt x="0" y="0"/>
                </a:lnTo>
                <a:close/>
              </a:path>
            </a:pathLst>
          </a:custGeom>
          <a:blipFill>
            <a:blip r:embed="rId2"/>
            <a:stretch>
              <a:fillRect l="0" t="0" r="0" b="0"/>
            </a:stretch>
          </a:blipFill>
        </p:spPr>
      </p:sp>
      <p:sp>
        <p:nvSpPr>
          <p:cNvPr name="TextBox 6" id="6"/>
          <p:cNvSpPr txBox="true"/>
          <p:nvPr/>
        </p:nvSpPr>
        <p:spPr>
          <a:xfrm rot="0">
            <a:off x="2707826" y="301155"/>
            <a:ext cx="13934684" cy="2162170"/>
          </a:xfrm>
          <a:prstGeom prst="rect">
            <a:avLst/>
          </a:prstGeom>
        </p:spPr>
        <p:txBody>
          <a:bodyPr anchor="t" rtlCol="false" tIns="0" lIns="0" bIns="0" rIns="0">
            <a:spAutoFit/>
          </a:bodyPr>
          <a:lstStyle/>
          <a:p>
            <a:pPr algn="l">
              <a:lnSpc>
                <a:spcPts val="8400"/>
              </a:lnSpc>
            </a:pPr>
            <a:r>
              <a:rPr lang="en-US" sz="6000" b="true">
                <a:solidFill>
                  <a:srgbClr val="030468"/>
                </a:solidFill>
                <a:latin typeface="Poppins Bold"/>
                <a:ea typeface="Poppins Bold"/>
                <a:cs typeface="Poppins Bold"/>
                <a:sym typeface="Poppins Bold"/>
              </a:rPr>
              <a:t>Correlation between different weather parameters</a:t>
            </a:r>
          </a:p>
        </p:txBody>
      </p:sp>
      <p:sp>
        <p:nvSpPr>
          <p:cNvPr name="Freeform 7" id="7"/>
          <p:cNvSpPr/>
          <p:nvPr/>
        </p:nvSpPr>
        <p:spPr>
          <a:xfrm flipH="false" flipV="false" rot="0">
            <a:off x="14857462" y="391266"/>
            <a:ext cx="2791950" cy="1428693"/>
          </a:xfrm>
          <a:custGeom>
            <a:avLst/>
            <a:gdLst/>
            <a:ahLst/>
            <a:cxnLst/>
            <a:rect r="r" b="b" t="t" l="l"/>
            <a:pathLst>
              <a:path h="1428693" w="2791950">
                <a:moveTo>
                  <a:pt x="0" y="0"/>
                </a:moveTo>
                <a:lnTo>
                  <a:pt x="2791950" y="0"/>
                </a:lnTo>
                <a:lnTo>
                  <a:pt x="2791950" y="1428693"/>
                </a:lnTo>
                <a:lnTo>
                  <a:pt x="0" y="1428693"/>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4E55FE">
                <a:alpha val="64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29396" y="-106092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4" id="4"/>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sp>
        <p:nvSpPr>
          <p:cNvPr name="TextBox 5" id="5"/>
          <p:cNvSpPr txBox="true"/>
          <p:nvPr/>
        </p:nvSpPr>
        <p:spPr>
          <a:xfrm rot="0">
            <a:off x="2456704" y="546975"/>
            <a:ext cx="13934684" cy="1929760"/>
          </a:xfrm>
          <a:prstGeom prst="rect">
            <a:avLst/>
          </a:prstGeom>
        </p:spPr>
        <p:txBody>
          <a:bodyPr anchor="t" rtlCol="false" tIns="0" lIns="0" bIns="0" rIns="0">
            <a:spAutoFit/>
          </a:bodyPr>
          <a:lstStyle/>
          <a:p>
            <a:pPr algn="l">
              <a:lnSpc>
                <a:spcPts val="7560"/>
              </a:lnSpc>
            </a:pPr>
            <a:r>
              <a:rPr lang="en-US" sz="5400" b="true">
                <a:solidFill>
                  <a:srgbClr val="030468"/>
                </a:solidFill>
                <a:latin typeface="Poppins Bold"/>
                <a:ea typeface="Poppins Bold"/>
                <a:cs typeface="Poppins Bold"/>
                <a:sym typeface="Poppins Bold"/>
              </a:rPr>
              <a:t>Comparison between different classification models over the dataset</a:t>
            </a:r>
          </a:p>
        </p:txBody>
      </p:sp>
      <p:sp>
        <p:nvSpPr>
          <p:cNvPr name="Freeform 6" id="6"/>
          <p:cNvSpPr/>
          <p:nvPr/>
        </p:nvSpPr>
        <p:spPr>
          <a:xfrm flipH="false" flipV="false" rot="0">
            <a:off x="14857462" y="391266"/>
            <a:ext cx="2791950" cy="1428693"/>
          </a:xfrm>
          <a:custGeom>
            <a:avLst/>
            <a:gdLst/>
            <a:ahLst/>
            <a:cxnLst/>
            <a:rect r="r" b="b" t="t" l="l"/>
            <a:pathLst>
              <a:path h="1428693" w="2791950">
                <a:moveTo>
                  <a:pt x="0" y="0"/>
                </a:moveTo>
                <a:lnTo>
                  <a:pt x="2791950" y="0"/>
                </a:lnTo>
                <a:lnTo>
                  <a:pt x="2791950" y="1428693"/>
                </a:lnTo>
                <a:lnTo>
                  <a:pt x="0" y="1428693"/>
                </a:lnTo>
                <a:lnTo>
                  <a:pt x="0" y="0"/>
                </a:lnTo>
                <a:close/>
              </a:path>
            </a:pathLst>
          </a:custGeom>
          <a:blipFill>
            <a:blip r:embed="rId2"/>
            <a:stretch>
              <a:fillRect l="0" t="0" r="0" b="0"/>
            </a:stretch>
          </a:blipFill>
        </p:spPr>
      </p:sp>
      <p:sp>
        <p:nvSpPr>
          <p:cNvPr name="Freeform 7" id="7"/>
          <p:cNvSpPr/>
          <p:nvPr/>
        </p:nvSpPr>
        <p:spPr>
          <a:xfrm flipH="false" flipV="false" rot="0">
            <a:off x="7796236" y="3159898"/>
            <a:ext cx="10327582" cy="3967205"/>
          </a:xfrm>
          <a:custGeom>
            <a:avLst/>
            <a:gdLst/>
            <a:ahLst/>
            <a:cxnLst/>
            <a:rect r="r" b="b" t="t" l="l"/>
            <a:pathLst>
              <a:path h="3967205" w="10327582">
                <a:moveTo>
                  <a:pt x="0" y="0"/>
                </a:moveTo>
                <a:lnTo>
                  <a:pt x="10327583" y="0"/>
                </a:lnTo>
                <a:lnTo>
                  <a:pt x="10327583" y="3967204"/>
                </a:lnTo>
                <a:lnTo>
                  <a:pt x="0" y="3967204"/>
                </a:lnTo>
                <a:lnTo>
                  <a:pt x="0" y="0"/>
                </a:lnTo>
                <a:close/>
              </a:path>
            </a:pathLst>
          </a:custGeom>
          <a:blipFill>
            <a:blip r:embed="rId3"/>
            <a:stretch>
              <a:fillRect l="0" t="0" r="0" b="0"/>
            </a:stretch>
          </a:blipFill>
        </p:spPr>
      </p:sp>
      <p:sp>
        <p:nvSpPr>
          <p:cNvPr name="Freeform 8" id="8"/>
          <p:cNvSpPr/>
          <p:nvPr/>
        </p:nvSpPr>
        <p:spPr>
          <a:xfrm flipH="false" flipV="false" rot="0">
            <a:off x="168506" y="3159898"/>
            <a:ext cx="7347071" cy="5425302"/>
          </a:xfrm>
          <a:custGeom>
            <a:avLst/>
            <a:gdLst/>
            <a:ahLst/>
            <a:cxnLst/>
            <a:rect r="r" b="b" t="t" l="l"/>
            <a:pathLst>
              <a:path h="5425302" w="7347071">
                <a:moveTo>
                  <a:pt x="0" y="0"/>
                </a:moveTo>
                <a:lnTo>
                  <a:pt x="7347071" y="0"/>
                </a:lnTo>
                <a:lnTo>
                  <a:pt x="7347071" y="5425302"/>
                </a:lnTo>
                <a:lnTo>
                  <a:pt x="0" y="5425302"/>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4E55FE">
                <a:alpha val="64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29396" y="-106092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4" id="4"/>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grpSp>
        <p:nvGrpSpPr>
          <p:cNvPr name="Group 5" id="5"/>
          <p:cNvGrpSpPr/>
          <p:nvPr/>
        </p:nvGrpSpPr>
        <p:grpSpPr>
          <a:xfrm rot="0">
            <a:off x="12857641" y="-3603630"/>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just" marL="323850" indent="-161925" lvl="1">
                <a:lnSpc>
                  <a:spcPts val="2100"/>
                </a:lnSpc>
                <a:spcBef>
                  <a:spcPct val="0"/>
                </a:spcBef>
                <a:buFont typeface="Arial"/>
                <a:buChar char="•"/>
              </a:pPr>
            </a:p>
          </p:txBody>
        </p:sp>
      </p:grpSp>
      <p:grpSp>
        <p:nvGrpSpPr>
          <p:cNvPr name="Group 8" id="8"/>
          <p:cNvGrpSpPr/>
          <p:nvPr/>
        </p:nvGrpSpPr>
        <p:grpSpPr>
          <a:xfrm rot="0">
            <a:off x="11001555" y="-5140854"/>
            <a:ext cx="12102391" cy="1210239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gradFill>
                <a:gsLst>
                  <a:gs pos="0">
                    <a:srgbClr val="000C74">
                      <a:alpha val="20000"/>
                    </a:srgbClr>
                  </a:gs>
                  <a:gs pos="100000">
                    <a:srgbClr val="9154CB">
                      <a:alpha val="20000"/>
                    </a:srgbClr>
                  </a:gs>
                </a:gsLst>
                <a:lin ang="5400000"/>
              </a:gradFill>
              <a:prstDash val="solid"/>
              <a:miter/>
            </a:ln>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marL="0" indent="0" lvl="0">
                <a:lnSpc>
                  <a:spcPts val="2342"/>
                </a:lnSpc>
                <a:spcBef>
                  <a:spcPct val="0"/>
                </a:spcBef>
              </a:pPr>
            </a:p>
          </p:txBody>
        </p:sp>
      </p:grpSp>
      <p:grpSp>
        <p:nvGrpSpPr>
          <p:cNvPr name="Group 11" id="11"/>
          <p:cNvGrpSpPr/>
          <p:nvPr/>
        </p:nvGrpSpPr>
        <p:grpSpPr>
          <a:xfrm rot="0">
            <a:off x="7020584" y="3259551"/>
            <a:ext cx="10511020" cy="4127921"/>
            <a:chOff x="0" y="0"/>
            <a:chExt cx="2768335" cy="1087189"/>
          </a:xfrm>
        </p:grpSpPr>
        <p:sp>
          <p:nvSpPr>
            <p:cNvPr name="Freeform 12" id="12"/>
            <p:cNvSpPr/>
            <p:nvPr/>
          </p:nvSpPr>
          <p:spPr>
            <a:xfrm flipH="false" flipV="false" rot="0">
              <a:off x="0" y="0"/>
              <a:ext cx="2768335" cy="1087189"/>
            </a:xfrm>
            <a:custGeom>
              <a:avLst/>
              <a:gdLst/>
              <a:ahLst/>
              <a:cxnLst/>
              <a:rect r="r" b="b" t="t" l="l"/>
              <a:pathLst>
                <a:path h="1087189" w="2768335">
                  <a:moveTo>
                    <a:pt x="22833" y="0"/>
                  </a:moveTo>
                  <a:lnTo>
                    <a:pt x="2745501" y="0"/>
                  </a:lnTo>
                  <a:cubicBezTo>
                    <a:pt x="2751557" y="0"/>
                    <a:pt x="2757365" y="2406"/>
                    <a:pt x="2761647" y="6688"/>
                  </a:cubicBezTo>
                  <a:cubicBezTo>
                    <a:pt x="2765929" y="10970"/>
                    <a:pt x="2768335" y="16777"/>
                    <a:pt x="2768335" y="22833"/>
                  </a:cubicBezTo>
                  <a:lnTo>
                    <a:pt x="2768335" y="1064356"/>
                  </a:lnTo>
                  <a:cubicBezTo>
                    <a:pt x="2768335" y="1076966"/>
                    <a:pt x="2758112" y="1087189"/>
                    <a:pt x="2745501" y="1087189"/>
                  </a:cubicBezTo>
                  <a:lnTo>
                    <a:pt x="22833" y="1087189"/>
                  </a:lnTo>
                  <a:cubicBezTo>
                    <a:pt x="16777" y="1087189"/>
                    <a:pt x="10970" y="1084783"/>
                    <a:pt x="6688" y="1080501"/>
                  </a:cubicBezTo>
                  <a:cubicBezTo>
                    <a:pt x="2406" y="1076219"/>
                    <a:pt x="0" y="1070412"/>
                    <a:pt x="0" y="1064356"/>
                  </a:cubicBezTo>
                  <a:lnTo>
                    <a:pt x="0" y="22833"/>
                  </a:lnTo>
                  <a:cubicBezTo>
                    <a:pt x="0" y="16777"/>
                    <a:pt x="2406" y="10970"/>
                    <a:pt x="6688" y="6688"/>
                  </a:cubicBezTo>
                  <a:cubicBezTo>
                    <a:pt x="10970" y="2406"/>
                    <a:pt x="16777" y="0"/>
                    <a:pt x="22833" y="0"/>
                  </a:cubicBezTo>
                  <a:close/>
                </a:path>
              </a:pathLst>
            </a:custGeom>
            <a:solidFill>
              <a:srgbClr val="081269"/>
            </a:solidFill>
          </p:spPr>
        </p:sp>
        <p:sp>
          <p:nvSpPr>
            <p:cNvPr name="TextBox 13" id="13"/>
            <p:cNvSpPr txBox="true"/>
            <p:nvPr/>
          </p:nvSpPr>
          <p:spPr>
            <a:xfrm>
              <a:off x="0" y="-152400"/>
              <a:ext cx="2768335" cy="1239589"/>
            </a:xfrm>
            <a:prstGeom prst="rect">
              <a:avLst/>
            </a:prstGeom>
          </p:spPr>
          <p:txBody>
            <a:bodyPr anchor="ctr" rtlCol="false" tIns="254000" lIns="254000" bIns="254000" rIns="254000"/>
            <a:lstStyle/>
            <a:p>
              <a:pPr algn="l">
                <a:lnSpc>
                  <a:spcPts val="4223"/>
                </a:lnSpc>
              </a:pPr>
              <a:r>
                <a:rPr lang="en-US" sz="2399">
                  <a:solidFill>
                    <a:srgbClr val="FFFFFF"/>
                  </a:solidFill>
                  <a:latin typeface="Poppins"/>
                  <a:ea typeface="Poppins"/>
                  <a:cs typeface="Poppins"/>
                  <a:sym typeface="Poppins"/>
                </a:rPr>
                <a:t>Keeping in mind, the usability and accessibility needs of the people across the nation, we have provided for a convinient multi-lingual AI powered travel planner bot                </a:t>
              </a:r>
            </a:p>
          </p:txBody>
        </p:sp>
      </p:grpSp>
      <p:sp>
        <p:nvSpPr>
          <p:cNvPr name="Freeform 14" id="14"/>
          <p:cNvSpPr/>
          <p:nvPr/>
        </p:nvSpPr>
        <p:spPr>
          <a:xfrm flipH="false" flipV="false" rot="0">
            <a:off x="14638559" y="280833"/>
            <a:ext cx="3443287" cy="1495733"/>
          </a:xfrm>
          <a:custGeom>
            <a:avLst/>
            <a:gdLst/>
            <a:ahLst/>
            <a:cxnLst/>
            <a:rect r="r" b="b" t="t" l="l"/>
            <a:pathLst>
              <a:path h="1495733" w="3443287">
                <a:moveTo>
                  <a:pt x="0" y="0"/>
                </a:moveTo>
                <a:lnTo>
                  <a:pt x="3443286" y="0"/>
                </a:lnTo>
                <a:lnTo>
                  <a:pt x="3443286" y="1495734"/>
                </a:lnTo>
                <a:lnTo>
                  <a:pt x="0" y="1495734"/>
                </a:lnTo>
                <a:lnTo>
                  <a:pt x="0" y="0"/>
                </a:lnTo>
                <a:close/>
              </a:path>
            </a:pathLst>
          </a:custGeom>
          <a:blipFill>
            <a:blip r:embed="rId2"/>
            <a:stretch>
              <a:fillRect l="-82024" t="0" r="-157462" b="0"/>
            </a:stretch>
          </a:blipFill>
        </p:spPr>
      </p:sp>
      <p:sp>
        <p:nvSpPr>
          <p:cNvPr name="Freeform 15" id="15"/>
          <p:cNvSpPr/>
          <p:nvPr/>
        </p:nvSpPr>
        <p:spPr>
          <a:xfrm flipH="false" flipV="false" rot="0">
            <a:off x="2207088" y="1474762"/>
            <a:ext cx="3664240" cy="8142755"/>
          </a:xfrm>
          <a:custGeom>
            <a:avLst/>
            <a:gdLst/>
            <a:ahLst/>
            <a:cxnLst/>
            <a:rect r="r" b="b" t="t" l="l"/>
            <a:pathLst>
              <a:path h="8142755" w="3664240">
                <a:moveTo>
                  <a:pt x="0" y="0"/>
                </a:moveTo>
                <a:lnTo>
                  <a:pt x="3664240" y="0"/>
                </a:lnTo>
                <a:lnTo>
                  <a:pt x="3664240" y="8142755"/>
                </a:lnTo>
                <a:lnTo>
                  <a:pt x="0" y="8142755"/>
                </a:lnTo>
                <a:lnTo>
                  <a:pt x="0" y="0"/>
                </a:lnTo>
                <a:close/>
              </a:path>
            </a:pathLst>
          </a:custGeom>
          <a:blipFill>
            <a:blip r:embed="rId3"/>
            <a:stretch>
              <a:fillRect l="0" t="0" r="0" b="0"/>
            </a:stretch>
          </a:blipFill>
        </p:spPr>
      </p:sp>
      <p:sp>
        <p:nvSpPr>
          <p:cNvPr name="Freeform 16" id="16"/>
          <p:cNvSpPr/>
          <p:nvPr/>
        </p:nvSpPr>
        <p:spPr>
          <a:xfrm flipH="false" flipV="false" rot="0">
            <a:off x="6216358" y="1843242"/>
            <a:ext cx="3106091" cy="2633983"/>
          </a:xfrm>
          <a:custGeom>
            <a:avLst/>
            <a:gdLst/>
            <a:ahLst/>
            <a:cxnLst/>
            <a:rect r="r" b="b" t="t" l="l"/>
            <a:pathLst>
              <a:path h="2633983" w="3106091">
                <a:moveTo>
                  <a:pt x="0" y="0"/>
                </a:moveTo>
                <a:lnTo>
                  <a:pt x="3106091" y="0"/>
                </a:lnTo>
                <a:lnTo>
                  <a:pt x="3106091" y="2633982"/>
                </a:lnTo>
                <a:lnTo>
                  <a:pt x="0" y="2633982"/>
                </a:lnTo>
                <a:lnTo>
                  <a:pt x="0" y="0"/>
                </a:lnTo>
                <a:close/>
              </a:path>
            </a:pathLst>
          </a:custGeom>
          <a:blipFill>
            <a:blip r:embed="rId4"/>
            <a:stretch>
              <a:fillRect l="0" t="-17923" r="0" b="0"/>
            </a:stretch>
          </a:blipFill>
        </p:spPr>
      </p:sp>
      <p:sp>
        <p:nvSpPr>
          <p:cNvPr name="TextBox 17" id="17"/>
          <p:cNvSpPr txBox="true"/>
          <p:nvPr/>
        </p:nvSpPr>
        <p:spPr>
          <a:xfrm rot="0">
            <a:off x="12620189" y="5335036"/>
            <a:ext cx="4959040" cy="1090296"/>
          </a:xfrm>
          <a:prstGeom prst="rect">
            <a:avLst/>
          </a:prstGeom>
        </p:spPr>
        <p:txBody>
          <a:bodyPr anchor="t" rtlCol="false" tIns="0" lIns="0" bIns="0" rIns="0">
            <a:spAutoFit/>
          </a:bodyPr>
          <a:lstStyle/>
          <a:p>
            <a:pPr algn="ctr">
              <a:lnSpc>
                <a:spcPts val="8819"/>
              </a:lnSpc>
            </a:pPr>
            <a:r>
              <a:rPr lang="en-US" sz="6299" b="true">
                <a:solidFill>
                  <a:srgbClr val="FFFFFF"/>
                </a:solidFill>
                <a:latin typeface="The Seasons Bold"/>
                <a:ea typeface="The Seasons Bold"/>
                <a:cs typeface="The Seasons Bold"/>
                <a:sym typeface="The Seasons Bold"/>
              </a:rPr>
              <a:t>Kshitij Mitra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C74">
                <a:alpha val="100000"/>
              </a:srgbClr>
            </a:gs>
            <a:gs pos="100000">
              <a:srgbClr val="8B074B">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629396" y="-106092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4" id="4"/>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sp>
        <p:nvSpPr>
          <p:cNvPr name="Freeform 5" id="5"/>
          <p:cNvSpPr/>
          <p:nvPr/>
        </p:nvSpPr>
        <p:spPr>
          <a:xfrm flipH="false" flipV="false" rot="0">
            <a:off x="15873663" y="9525"/>
            <a:ext cx="2259866" cy="1156416"/>
          </a:xfrm>
          <a:custGeom>
            <a:avLst/>
            <a:gdLst/>
            <a:ahLst/>
            <a:cxnLst/>
            <a:rect r="r" b="b" t="t" l="l"/>
            <a:pathLst>
              <a:path h="1156416" w="2259866">
                <a:moveTo>
                  <a:pt x="0" y="0"/>
                </a:moveTo>
                <a:lnTo>
                  <a:pt x="2259865" y="0"/>
                </a:lnTo>
                <a:lnTo>
                  <a:pt x="2259865" y="1156416"/>
                </a:lnTo>
                <a:lnTo>
                  <a:pt x="0" y="1156416"/>
                </a:lnTo>
                <a:lnTo>
                  <a:pt x="0" y="0"/>
                </a:lnTo>
                <a:close/>
              </a:path>
            </a:pathLst>
          </a:custGeom>
          <a:blipFill>
            <a:blip r:embed="rId2"/>
            <a:stretch>
              <a:fillRect l="0" t="0" r="0" b="0"/>
            </a:stretch>
          </a:blipFill>
        </p:spPr>
      </p:sp>
      <p:graphicFrame>
        <p:nvGraphicFramePr>
          <p:cNvPr name="Table 6" id="6"/>
          <p:cNvGraphicFramePr>
            <a:graphicFrameLocks noGrp="true"/>
          </p:cNvGraphicFramePr>
          <p:nvPr/>
        </p:nvGraphicFramePr>
        <p:xfrm>
          <a:off x="792201" y="1028700"/>
          <a:ext cx="16703598" cy="9116242"/>
        </p:xfrm>
        <a:graphic>
          <a:graphicData uri="http://schemas.openxmlformats.org/drawingml/2006/table">
            <a:tbl>
              <a:tblPr/>
              <a:tblGrid>
                <a:gridCol w="12220967"/>
                <a:gridCol w="4482631"/>
              </a:tblGrid>
              <a:tr h="700014">
                <a:tc>
                  <a:txBody>
                    <a:bodyPr anchor="t" rtlCol="false"/>
                    <a:lstStyle/>
                    <a:p>
                      <a:pPr algn="ctr">
                        <a:lnSpc>
                          <a:spcPts val="3219"/>
                        </a:lnSpc>
                        <a:defRPr/>
                      </a:pPr>
                      <a:r>
                        <a:rPr lang="en-US" sz="2299" b="true">
                          <a:solidFill>
                            <a:srgbClr val="000C74"/>
                          </a:solidFill>
                          <a:latin typeface="Canva Sans Bold"/>
                          <a:ea typeface="Canva Sans Bold"/>
                          <a:cs typeface="Canva Sans Bold"/>
                          <a:sym typeface="Canva Sans Bold"/>
                        </a:rPr>
                        <a:t>PARAMETERS</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gradFill rotWithShape="true">
                      <a:gsLst>
                        <a:gs pos="0">
                          <a:srgbClr val="FFFFFF">
                            <a:alpha val="100000"/>
                          </a:srgbClr>
                        </a:gs>
                        <a:gs pos="100000">
                          <a:srgbClr val="C7C9FF">
                            <a:alpha val="64500"/>
                          </a:srgbClr>
                        </a:gs>
                      </a:gsLst>
                      <a:lin ang="5400000"/>
                    </a:gradFill>
                  </a:tcPr>
                </a:tc>
                <a:tc>
                  <a:txBody>
                    <a:bodyPr anchor="t" rtlCol="false"/>
                    <a:lstStyle/>
                    <a:p>
                      <a:pPr algn="ctr">
                        <a:lnSpc>
                          <a:spcPts val="3219"/>
                        </a:lnSpc>
                        <a:defRPr/>
                      </a:pPr>
                      <a:r>
                        <a:rPr lang="en-US" sz="2299" b="true">
                          <a:solidFill>
                            <a:srgbClr val="000C74"/>
                          </a:solidFill>
                          <a:latin typeface="Canva Sans Bold"/>
                          <a:ea typeface="Canva Sans Bold"/>
                          <a:cs typeface="Canva Sans Bold"/>
                          <a:sym typeface="Canva Sans Bold"/>
                        </a:rPr>
                        <a:t>OUR SOURCE</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gradFill rotWithShape="true">
                      <a:gsLst>
                        <a:gs pos="0">
                          <a:srgbClr val="FFFFFF">
                            <a:alpha val="100000"/>
                          </a:srgbClr>
                        </a:gs>
                        <a:gs pos="100000">
                          <a:srgbClr val="C7C9FF">
                            <a:alpha val="64500"/>
                          </a:srgbClr>
                        </a:gs>
                      </a:gsLst>
                      <a:lin ang="5400000"/>
                    </a:gradFill>
                  </a:tcPr>
                </a:tc>
              </a:tr>
              <a:tr h="1434746">
                <a:tc>
                  <a:txBody>
                    <a:bodyPr anchor="t" rtlCol="false"/>
                    <a:lstStyle/>
                    <a:p>
                      <a:pPr algn="l">
                        <a:lnSpc>
                          <a:spcPts val="2520"/>
                        </a:lnSpc>
                        <a:defRPr/>
                      </a:pPr>
                      <a:r>
                        <a:rPr lang="en-US" sz="1800">
                          <a:solidFill>
                            <a:srgbClr val="FFFFFF"/>
                          </a:solidFill>
                          <a:latin typeface="Canva Sans"/>
                          <a:ea typeface="Canva Sans"/>
                          <a:cs typeface="Canva Sans"/>
                          <a:sym typeface="Canva Sans"/>
                        </a:rPr>
                        <a:t>Ocean Current, pH level of the water, Salinity level , Temperature of the water, Concentration of dissolved oxygen in the water, Concentration of dissolved methane in the water, Partial pressure of CO2 in the air, Partial pressure of CO2 in the water, Chlorophyll concentration in the water, Presence of bacteria or algae, Turbidity of water, Concentration of coloured dissolved organic matter (CDOM) in the water</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INCOIS API</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851283">
                <a:tc>
                  <a:txBody>
                    <a:bodyPr anchor="t" rtlCol="false"/>
                    <a:lstStyle/>
                    <a:p>
                      <a:pPr algn="l">
                        <a:lnSpc>
                          <a:spcPts val="2659"/>
                        </a:lnSpc>
                        <a:defRPr/>
                      </a:pPr>
                      <a:r>
                        <a:rPr lang="en-US" sz="1899">
                          <a:solidFill>
                            <a:srgbClr val="FDFDFD"/>
                          </a:solidFill>
                          <a:latin typeface="Arimo"/>
                          <a:ea typeface="Arimo"/>
                          <a:cs typeface="Arimo"/>
                          <a:sym typeface="Arimo"/>
                        </a:rPr>
                        <a:t>Real-time alerts for Tsunami</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Tsunami Threat Map API </a:t>
                      </a:r>
                      <a:endParaRPr lang="en-US" sz="1100"/>
                    </a:p>
                    <a:p>
                      <a:pPr algn="ctr">
                        <a:lnSpc>
                          <a:spcPts val="2659"/>
                        </a:lnSpc>
                      </a:pPr>
                      <a:r>
                        <a:rPr lang="en-US" sz="1899">
                          <a:solidFill>
                            <a:srgbClr val="FFFFFF"/>
                          </a:solidFill>
                          <a:latin typeface="Canva Sans"/>
                          <a:ea typeface="Canva Sans"/>
                          <a:cs typeface="Canva Sans"/>
                          <a:sym typeface="Canva Sans"/>
                        </a:rPr>
                        <a:t>(provided by INCOIS)</a:t>
                      </a:r>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859898">
                <a:tc>
                  <a:txBody>
                    <a:bodyPr anchor="t" rtlCol="false"/>
                    <a:lstStyle/>
                    <a:p>
                      <a:pPr algn="l">
                        <a:lnSpc>
                          <a:spcPts val="2520"/>
                        </a:lnSpc>
                        <a:defRPr/>
                      </a:pPr>
                      <a:r>
                        <a:rPr lang="en-US" sz="1800">
                          <a:solidFill>
                            <a:srgbClr val="FFFFFF"/>
                          </a:solidFill>
                          <a:latin typeface="Canva Sans"/>
                          <a:ea typeface="Canva Sans"/>
                          <a:cs typeface="Canva Sans"/>
                          <a:sym typeface="Canva Sans"/>
                        </a:rPr>
                        <a:t>Real-time alerts for Cyclone </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Storm Surge Cyclone Data API (provided by INCOIS)</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851283">
                <a:tc>
                  <a:txBody>
                    <a:bodyPr anchor="t" rtlCol="false"/>
                    <a:lstStyle/>
                    <a:p>
                      <a:pPr algn="l">
                        <a:lnSpc>
                          <a:spcPts val="2520"/>
                        </a:lnSpc>
                        <a:defRPr/>
                      </a:pPr>
                      <a:r>
                        <a:rPr lang="en-US" sz="1800">
                          <a:solidFill>
                            <a:srgbClr val="FFFFFF"/>
                          </a:solidFill>
                          <a:latin typeface="Canva Sans"/>
                          <a:ea typeface="Canva Sans"/>
                          <a:cs typeface="Canva Sans"/>
                          <a:sym typeface="Canva Sans"/>
                        </a:rPr>
                        <a:t>High and low tides, tidal patterns</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Astronomical Tides API</a:t>
                      </a:r>
                      <a:endParaRPr lang="en-US" sz="1100"/>
                    </a:p>
                    <a:p>
                      <a:pPr algn="ctr">
                        <a:lnSpc>
                          <a:spcPts val="2659"/>
                        </a:lnSpc>
                      </a:pPr>
                      <a:r>
                        <a:rPr lang="en-US" sz="1899">
                          <a:solidFill>
                            <a:srgbClr val="FFFFFF"/>
                          </a:solidFill>
                          <a:latin typeface="Canva Sans"/>
                          <a:ea typeface="Canva Sans"/>
                          <a:cs typeface="Canva Sans"/>
                          <a:sym typeface="Canva Sans"/>
                        </a:rPr>
                        <a:t>(provided by INCOIS)</a:t>
                      </a:r>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803458">
                <a:tc>
                  <a:txBody>
                    <a:bodyPr anchor="t" rtlCol="false"/>
                    <a:lstStyle/>
                    <a:p>
                      <a:pPr algn="l">
                        <a:lnSpc>
                          <a:spcPts val="2520"/>
                        </a:lnSpc>
                        <a:defRPr/>
                      </a:pPr>
                      <a:r>
                        <a:rPr lang="en-US" sz="1800">
                          <a:solidFill>
                            <a:srgbClr val="FFFFFF"/>
                          </a:solidFill>
                          <a:latin typeface="Canva Sans"/>
                          <a:ea typeface="Canva Sans"/>
                          <a:cs typeface="Canva Sans"/>
                          <a:sym typeface="Canva Sans"/>
                        </a:rPr>
                        <a:t>Air temperature, pressure, wind speed, wind direction, cloud cover, humidity, precipitation, </a:t>
                      </a:r>
                      <a:endParaRPr lang="en-US" sz="1100"/>
                    </a:p>
                    <a:p>
                      <a:pPr algn="l">
                        <a:lnSpc>
                          <a:spcPts val="2520"/>
                        </a:lnSpc>
                      </a:pPr>
                      <a:r>
                        <a:rPr lang="en-US" sz="1800">
                          <a:solidFill>
                            <a:srgbClr val="FFFFFF"/>
                          </a:solidFill>
                          <a:latin typeface="Canva Sans"/>
                          <a:ea typeface="Canva Sans"/>
                          <a:cs typeface="Canva Sans"/>
                          <a:sym typeface="Canva Sans"/>
                        </a:rPr>
                        <a:t>sea level, swell height, visibility</a:t>
                      </a:r>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StormGlass API</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516509">
                <a:tc>
                  <a:txBody>
                    <a:bodyPr anchor="t" rtlCol="false"/>
                    <a:lstStyle/>
                    <a:p>
                      <a:pPr algn="l">
                        <a:lnSpc>
                          <a:spcPts val="2520"/>
                        </a:lnSpc>
                        <a:defRPr/>
                      </a:pPr>
                      <a:r>
                        <a:rPr lang="en-US" sz="1800">
                          <a:solidFill>
                            <a:srgbClr val="FFFFFF"/>
                          </a:solidFill>
                          <a:latin typeface="Canva Sans"/>
                          <a:ea typeface="Canva Sans"/>
                          <a:cs typeface="Canva Sans"/>
                          <a:sym typeface="Canva Sans"/>
                        </a:rPr>
                        <a:t>Satellite Images </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Google Earth Engine</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516509">
                <a:tc>
                  <a:txBody>
                    <a:bodyPr anchor="t" rtlCol="false"/>
                    <a:lstStyle/>
                    <a:p>
                      <a:pPr algn="l">
                        <a:lnSpc>
                          <a:spcPts val="2520"/>
                        </a:lnSpc>
                        <a:defRPr/>
                      </a:pPr>
                      <a:r>
                        <a:rPr lang="en-US" sz="1800">
                          <a:solidFill>
                            <a:srgbClr val="FFFFFF"/>
                          </a:solidFill>
                          <a:latin typeface="Canva Sans"/>
                          <a:ea typeface="Canva Sans"/>
                          <a:cs typeface="Canva Sans"/>
                          <a:sym typeface="Canva Sans"/>
                        </a:rPr>
                        <a:t>Flights and Hotels Information</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Serp API</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516509">
                <a:tc>
                  <a:txBody>
                    <a:bodyPr anchor="t" rtlCol="false"/>
                    <a:lstStyle/>
                    <a:p>
                      <a:pPr algn="l">
                        <a:lnSpc>
                          <a:spcPts val="2520"/>
                        </a:lnSpc>
                        <a:defRPr/>
                      </a:pPr>
                      <a:r>
                        <a:rPr lang="en-US" sz="1800">
                          <a:solidFill>
                            <a:srgbClr val="FFFFFF"/>
                          </a:solidFill>
                          <a:latin typeface="Arimo"/>
                          <a:ea typeface="Arimo"/>
                          <a:cs typeface="Arimo"/>
                          <a:sym typeface="Arimo"/>
                        </a:rPr>
                        <a:t>Alert Zones</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WeatherBit API</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516509">
                <a:tc>
                  <a:txBody>
                    <a:bodyPr anchor="t" rtlCol="false"/>
                    <a:lstStyle/>
                    <a:p>
                      <a:pPr algn="l">
                        <a:lnSpc>
                          <a:spcPts val="2520"/>
                        </a:lnSpc>
                        <a:defRPr/>
                      </a:pPr>
                      <a:r>
                        <a:rPr lang="en-US" sz="1800">
                          <a:solidFill>
                            <a:srgbClr val="FFFFFF"/>
                          </a:solidFill>
                          <a:latin typeface="Canva Sans"/>
                          <a:ea typeface="Canva Sans"/>
                          <a:cs typeface="Canva Sans"/>
                          <a:sym typeface="Canva Sans"/>
                        </a:rPr>
                        <a:t>Map</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Google Map SDK</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516509">
                <a:tc>
                  <a:txBody>
                    <a:bodyPr anchor="t" rtlCol="false"/>
                    <a:lstStyle/>
                    <a:p>
                      <a:pPr algn="l">
                        <a:lnSpc>
                          <a:spcPts val="2520"/>
                        </a:lnSpc>
                        <a:defRPr/>
                      </a:pPr>
                      <a:r>
                        <a:rPr lang="en-US" sz="1800">
                          <a:solidFill>
                            <a:srgbClr val="FFFFFF"/>
                          </a:solidFill>
                          <a:latin typeface="Canva Sans"/>
                          <a:ea typeface="Canva Sans"/>
                          <a:cs typeface="Canva Sans"/>
                          <a:sym typeface="Canva Sans"/>
                        </a:rPr>
                        <a:t>Generating GeoJSON file from shape filled maps</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QGIS API</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516509">
                <a:tc>
                  <a:txBody>
                    <a:bodyPr anchor="t" rtlCol="false"/>
                    <a:lstStyle/>
                    <a:p>
                      <a:pPr algn="l">
                        <a:lnSpc>
                          <a:spcPts val="2520"/>
                        </a:lnSpc>
                        <a:defRPr/>
                      </a:pPr>
                      <a:r>
                        <a:rPr lang="en-US" sz="1800">
                          <a:solidFill>
                            <a:srgbClr val="FFFFFF"/>
                          </a:solidFill>
                          <a:latin typeface="Canva Sans"/>
                          <a:ea typeface="Canva Sans"/>
                          <a:cs typeface="Canva Sans"/>
                          <a:sym typeface="Canva Sans"/>
                        </a:rPr>
                        <a:t>Crowd Density</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Google Traffic API</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516509">
                <a:tc>
                  <a:txBody>
                    <a:bodyPr anchor="t" rtlCol="false"/>
                    <a:lstStyle/>
                    <a:p>
                      <a:pPr algn="l">
                        <a:lnSpc>
                          <a:spcPts val="2519"/>
                        </a:lnSpc>
                        <a:defRPr/>
                      </a:pPr>
                      <a:r>
                        <a:rPr lang="en-US" sz="1799">
                          <a:solidFill>
                            <a:srgbClr val="FFFFFF"/>
                          </a:solidFill>
                          <a:latin typeface="Arimo"/>
                          <a:ea typeface="Arimo"/>
                          <a:cs typeface="Arimo"/>
                          <a:sym typeface="Arimo"/>
                        </a:rPr>
                        <a:t>Travel Bot Base Model</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Hugging Face LLAMA 3</a:t>
                      </a:r>
                      <a:endParaRPr lang="en-US" sz="1100"/>
                    </a:p>
                  </a:txBody>
                  <a:tcPr marL="47625" marR="47625" marT="47625" marB="47625"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bl>
          </a:graphicData>
        </a:graphic>
      </p:graphicFrame>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C74">
                <a:alpha val="100000"/>
              </a:srgbClr>
            </a:gs>
            <a:gs pos="33333">
              <a:srgbClr val="000C74">
                <a:alpha val="100000"/>
              </a:srgbClr>
            </a:gs>
            <a:gs pos="66667">
              <a:srgbClr val="4D1B79">
                <a:alpha val="100000"/>
              </a:srgbClr>
            </a:gs>
            <a:gs pos="100000">
              <a:srgbClr val="000C74">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629396" y="-106092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4" id="4"/>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grpSp>
        <p:nvGrpSpPr>
          <p:cNvPr name="Group 5" id="5"/>
          <p:cNvGrpSpPr/>
          <p:nvPr/>
        </p:nvGrpSpPr>
        <p:grpSpPr>
          <a:xfrm rot="0">
            <a:off x="6678824" y="6692900"/>
            <a:ext cx="1313308" cy="1095587"/>
            <a:chOff x="0" y="0"/>
            <a:chExt cx="1751078" cy="1460783"/>
          </a:xfrm>
        </p:grpSpPr>
        <p:sp>
          <p:nvSpPr>
            <p:cNvPr name="Freeform 6" id="6"/>
            <p:cNvSpPr/>
            <p:nvPr/>
          </p:nvSpPr>
          <p:spPr>
            <a:xfrm flipH="false" flipV="false" rot="0">
              <a:off x="0" y="0"/>
              <a:ext cx="1743402" cy="1121509"/>
            </a:xfrm>
            <a:custGeom>
              <a:avLst/>
              <a:gdLst/>
              <a:ahLst/>
              <a:cxnLst/>
              <a:rect r="r" b="b" t="t" l="l"/>
              <a:pathLst>
                <a:path h="1121509" w="1743402">
                  <a:moveTo>
                    <a:pt x="0" y="0"/>
                  </a:moveTo>
                  <a:lnTo>
                    <a:pt x="1743402" y="0"/>
                  </a:lnTo>
                  <a:lnTo>
                    <a:pt x="1743402" y="1121509"/>
                  </a:lnTo>
                  <a:lnTo>
                    <a:pt x="0" y="1121509"/>
                  </a:lnTo>
                  <a:lnTo>
                    <a:pt x="0" y="0"/>
                  </a:lnTo>
                  <a:close/>
                </a:path>
              </a:pathLst>
            </a:custGeom>
            <a:blipFill>
              <a:blip r:embed="rId2"/>
              <a:stretch>
                <a:fillRect l="0" t="-27725" r="0" b="-27725"/>
              </a:stretch>
            </a:blipFill>
          </p:spPr>
        </p:sp>
        <p:sp>
          <p:nvSpPr>
            <p:cNvPr name="TextBox 7" id="7"/>
            <p:cNvSpPr txBox="true"/>
            <p:nvPr/>
          </p:nvSpPr>
          <p:spPr>
            <a:xfrm rot="0">
              <a:off x="7676" y="1169522"/>
              <a:ext cx="1743402" cy="291260"/>
            </a:xfrm>
            <a:prstGeom prst="rect">
              <a:avLst/>
            </a:prstGeom>
          </p:spPr>
          <p:txBody>
            <a:bodyPr anchor="t" rtlCol="false" tIns="0" lIns="0" bIns="0" rIns="0">
              <a:spAutoFit/>
            </a:bodyPr>
            <a:lstStyle/>
            <a:p>
              <a:pPr algn="ctr">
                <a:lnSpc>
                  <a:spcPts val="1885"/>
                </a:lnSpc>
                <a:spcBef>
                  <a:spcPct val="0"/>
                </a:spcBef>
              </a:pPr>
              <a:r>
                <a:rPr lang="en-US" sz="1346">
                  <a:solidFill>
                    <a:srgbClr val="FDFDFD"/>
                  </a:solidFill>
                  <a:latin typeface="Canva Sans"/>
                  <a:ea typeface="Canva Sans"/>
                  <a:cs typeface="Canva Sans"/>
                  <a:sym typeface="Canva Sans"/>
                </a:rPr>
                <a:t>Python</a:t>
              </a:r>
            </a:p>
          </p:txBody>
        </p:sp>
      </p:grpSp>
      <p:grpSp>
        <p:nvGrpSpPr>
          <p:cNvPr name="Group 8" id="8"/>
          <p:cNvGrpSpPr/>
          <p:nvPr/>
        </p:nvGrpSpPr>
        <p:grpSpPr>
          <a:xfrm rot="0">
            <a:off x="11872569" y="7990143"/>
            <a:ext cx="1301516" cy="1154762"/>
            <a:chOff x="0" y="0"/>
            <a:chExt cx="1735355" cy="1539683"/>
          </a:xfrm>
        </p:grpSpPr>
        <p:sp>
          <p:nvSpPr>
            <p:cNvPr name="Freeform 9" id="9"/>
            <p:cNvSpPr/>
            <p:nvPr/>
          </p:nvSpPr>
          <p:spPr>
            <a:xfrm flipH="false" flipV="false" rot="0">
              <a:off x="162718" y="0"/>
              <a:ext cx="1409919" cy="1186359"/>
            </a:xfrm>
            <a:custGeom>
              <a:avLst/>
              <a:gdLst/>
              <a:ahLst/>
              <a:cxnLst/>
              <a:rect r="r" b="b" t="t" l="l"/>
              <a:pathLst>
                <a:path h="1186359" w="1409919">
                  <a:moveTo>
                    <a:pt x="0" y="0"/>
                  </a:moveTo>
                  <a:lnTo>
                    <a:pt x="1409919" y="0"/>
                  </a:lnTo>
                  <a:lnTo>
                    <a:pt x="1409919" y="1186359"/>
                  </a:lnTo>
                  <a:lnTo>
                    <a:pt x="0" y="1186359"/>
                  </a:lnTo>
                  <a:lnTo>
                    <a:pt x="0" y="0"/>
                  </a:lnTo>
                  <a:close/>
                </a:path>
              </a:pathLst>
            </a:custGeom>
            <a:blipFill>
              <a:blip r:embed="rId3"/>
              <a:stretch>
                <a:fillRect l="0" t="-10063" r="-603" b="-9497"/>
              </a:stretch>
            </a:blipFill>
          </p:spPr>
        </p:sp>
        <p:sp>
          <p:nvSpPr>
            <p:cNvPr name="TextBox 10" id="10"/>
            <p:cNvSpPr txBox="true"/>
            <p:nvPr/>
          </p:nvSpPr>
          <p:spPr>
            <a:xfrm rot="0">
              <a:off x="0" y="1218168"/>
              <a:ext cx="1735355" cy="321515"/>
            </a:xfrm>
            <a:prstGeom prst="rect">
              <a:avLst/>
            </a:prstGeom>
          </p:spPr>
          <p:txBody>
            <a:bodyPr anchor="t" rtlCol="false" tIns="0" lIns="0" bIns="0" rIns="0">
              <a:spAutoFit/>
            </a:bodyPr>
            <a:lstStyle/>
            <a:p>
              <a:pPr algn="ctr" marL="0" indent="0" lvl="0">
                <a:lnSpc>
                  <a:spcPts val="2065"/>
                </a:lnSpc>
                <a:spcBef>
                  <a:spcPct val="0"/>
                </a:spcBef>
              </a:pPr>
              <a:r>
                <a:rPr lang="en-US" sz="1475" strike="noStrike" u="none">
                  <a:solidFill>
                    <a:srgbClr val="FFFFFF"/>
                  </a:solidFill>
                  <a:latin typeface="Canva Sans"/>
                  <a:ea typeface="Canva Sans"/>
                  <a:cs typeface="Canva Sans"/>
                  <a:sym typeface="Canva Sans"/>
                </a:rPr>
                <a:t>Android</a:t>
              </a:r>
            </a:p>
          </p:txBody>
        </p:sp>
      </p:grpSp>
      <p:grpSp>
        <p:nvGrpSpPr>
          <p:cNvPr name="Group 11" id="11"/>
          <p:cNvGrpSpPr/>
          <p:nvPr/>
        </p:nvGrpSpPr>
        <p:grpSpPr>
          <a:xfrm rot="0">
            <a:off x="8387477" y="7999383"/>
            <a:ext cx="1639378" cy="1118689"/>
            <a:chOff x="0" y="0"/>
            <a:chExt cx="2185838" cy="1491585"/>
          </a:xfrm>
        </p:grpSpPr>
        <p:sp>
          <p:nvSpPr>
            <p:cNvPr name="Freeform 12" id="12"/>
            <p:cNvSpPr/>
            <p:nvPr/>
          </p:nvSpPr>
          <p:spPr>
            <a:xfrm flipH="false" flipV="false" rot="0">
              <a:off x="224310" y="0"/>
              <a:ext cx="1699809" cy="1318177"/>
            </a:xfrm>
            <a:custGeom>
              <a:avLst/>
              <a:gdLst/>
              <a:ahLst/>
              <a:cxnLst/>
              <a:rect r="r" b="b" t="t" l="l"/>
              <a:pathLst>
                <a:path h="1318177" w="1699809">
                  <a:moveTo>
                    <a:pt x="0" y="0"/>
                  </a:moveTo>
                  <a:lnTo>
                    <a:pt x="1699809" y="0"/>
                  </a:lnTo>
                  <a:lnTo>
                    <a:pt x="1699809" y="1318177"/>
                  </a:lnTo>
                  <a:lnTo>
                    <a:pt x="0" y="1318177"/>
                  </a:lnTo>
                  <a:lnTo>
                    <a:pt x="0" y="0"/>
                  </a:lnTo>
                  <a:close/>
                </a:path>
              </a:pathLst>
            </a:custGeom>
            <a:blipFill>
              <a:blip r:embed="rId4"/>
              <a:stretch>
                <a:fillRect l="-354" t="-18094" r="0" b="-11314"/>
              </a:stretch>
            </a:blipFill>
          </p:spPr>
        </p:sp>
        <p:sp>
          <p:nvSpPr>
            <p:cNvPr name="TextBox 13" id="13"/>
            <p:cNvSpPr txBox="true"/>
            <p:nvPr/>
          </p:nvSpPr>
          <p:spPr>
            <a:xfrm rot="0">
              <a:off x="0" y="1193530"/>
              <a:ext cx="2185838" cy="298055"/>
            </a:xfrm>
            <a:prstGeom prst="rect">
              <a:avLst/>
            </a:prstGeom>
          </p:spPr>
          <p:txBody>
            <a:bodyPr anchor="t" rtlCol="false" tIns="0" lIns="0" bIns="0" rIns="0">
              <a:spAutoFit/>
            </a:bodyPr>
            <a:lstStyle/>
            <a:p>
              <a:pPr algn="ctr" marL="0" indent="0" lvl="0">
                <a:lnSpc>
                  <a:spcPts val="1885"/>
                </a:lnSpc>
                <a:spcBef>
                  <a:spcPct val="0"/>
                </a:spcBef>
              </a:pPr>
              <a:r>
                <a:rPr lang="en-US" sz="1346" strike="noStrike" u="none">
                  <a:solidFill>
                    <a:srgbClr val="FFFFFF"/>
                  </a:solidFill>
                  <a:latin typeface="Canva Sans"/>
                  <a:ea typeface="Canva Sans"/>
                  <a:cs typeface="Canva Sans"/>
                  <a:sym typeface="Canva Sans"/>
                </a:rPr>
                <a:t>PostgreSQL </a:t>
              </a:r>
            </a:p>
          </p:txBody>
        </p:sp>
      </p:grpSp>
      <p:grpSp>
        <p:nvGrpSpPr>
          <p:cNvPr name="Group 14" id="14"/>
          <p:cNvGrpSpPr/>
          <p:nvPr/>
        </p:nvGrpSpPr>
        <p:grpSpPr>
          <a:xfrm rot="0">
            <a:off x="4368970" y="8134636"/>
            <a:ext cx="2259651" cy="848182"/>
            <a:chOff x="0" y="0"/>
            <a:chExt cx="3012868" cy="1130909"/>
          </a:xfrm>
        </p:grpSpPr>
        <p:sp>
          <p:nvSpPr>
            <p:cNvPr name="Freeform 15" id="15"/>
            <p:cNvSpPr/>
            <p:nvPr/>
          </p:nvSpPr>
          <p:spPr>
            <a:xfrm flipH="false" flipV="false" rot="0">
              <a:off x="7425" y="0"/>
              <a:ext cx="3005443" cy="665481"/>
            </a:xfrm>
            <a:custGeom>
              <a:avLst/>
              <a:gdLst/>
              <a:ahLst/>
              <a:cxnLst/>
              <a:rect r="r" b="b" t="t" l="l"/>
              <a:pathLst>
                <a:path h="665481" w="3005443">
                  <a:moveTo>
                    <a:pt x="0" y="0"/>
                  </a:moveTo>
                  <a:lnTo>
                    <a:pt x="3005443" y="0"/>
                  </a:lnTo>
                  <a:lnTo>
                    <a:pt x="3005443" y="665481"/>
                  </a:lnTo>
                  <a:lnTo>
                    <a:pt x="0" y="665481"/>
                  </a:lnTo>
                  <a:lnTo>
                    <a:pt x="0" y="0"/>
                  </a:lnTo>
                  <a:close/>
                </a:path>
              </a:pathLst>
            </a:custGeom>
            <a:blipFill>
              <a:blip r:embed="rId5"/>
              <a:stretch>
                <a:fillRect l="0" t="-27725" r="0" b="-27725"/>
              </a:stretch>
            </a:blipFill>
          </p:spPr>
        </p:sp>
        <p:sp>
          <p:nvSpPr>
            <p:cNvPr name="TextBox 16" id="16"/>
            <p:cNvSpPr txBox="true"/>
            <p:nvPr/>
          </p:nvSpPr>
          <p:spPr>
            <a:xfrm rot="0">
              <a:off x="0" y="832854"/>
              <a:ext cx="3005443" cy="298055"/>
            </a:xfrm>
            <a:prstGeom prst="rect">
              <a:avLst/>
            </a:prstGeom>
          </p:spPr>
          <p:txBody>
            <a:bodyPr anchor="t" rtlCol="false" tIns="0" lIns="0" bIns="0" rIns="0">
              <a:spAutoFit/>
            </a:bodyPr>
            <a:lstStyle/>
            <a:p>
              <a:pPr algn="ctr" marL="0" indent="0" lvl="0">
                <a:lnSpc>
                  <a:spcPts val="1885"/>
                </a:lnSpc>
                <a:spcBef>
                  <a:spcPct val="0"/>
                </a:spcBef>
              </a:pPr>
              <a:r>
                <a:rPr lang="en-US" sz="1346" strike="noStrike" u="none">
                  <a:solidFill>
                    <a:srgbClr val="FFFFFF"/>
                  </a:solidFill>
                  <a:latin typeface="Canva Sans"/>
                  <a:ea typeface="Canva Sans"/>
                  <a:cs typeface="Canva Sans"/>
                  <a:sym typeface="Canva Sans"/>
                </a:rPr>
                <a:t>INCOIS API</a:t>
              </a:r>
            </a:p>
          </p:txBody>
        </p:sp>
      </p:grpSp>
      <p:grpSp>
        <p:nvGrpSpPr>
          <p:cNvPr name="Group 17" id="17"/>
          <p:cNvGrpSpPr/>
          <p:nvPr/>
        </p:nvGrpSpPr>
        <p:grpSpPr>
          <a:xfrm rot="0">
            <a:off x="8455715" y="6631654"/>
            <a:ext cx="1310302" cy="1218081"/>
            <a:chOff x="0" y="0"/>
            <a:chExt cx="1747070" cy="1624107"/>
          </a:xfrm>
        </p:grpSpPr>
        <p:sp>
          <p:nvSpPr>
            <p:cNvPr name="Freeform 18" id="18"/>
            <p:cNvSpPr/>
            <p:nvPr/>
          </p:nvSpPr>
          <p:spPr>
            <a:xfrm flipH="false" flipV="false" rot="0">
              <a:off x="164315" y="0"/>
              <a:ext cx="1409919" cy="1274238"/>
            </a:xfrm>
            <a:custGeom>
              <a:avLst/>
              <a:gdLst/>
              <a:ahLst/>
              <a:cxnLst/>
              <a:rect r="r" b="b" t="t" l="l"/>
              <a:pathLst>
                <a:path h="1274238" w="1409919">
                  <a:moveTo>
                    <a:pt x="0" y="0"/>
                  </a:moveTo>
                  <a:lnTo>
                    <a:pt x="1409919" y="0"/>
                  </a:lnTo>
                  <a:lnTo>
                    <a:pt x="1409919" y="1274238"/>
                  </a:lnTo>
                  <a:lnTo>
                    <a:pt x="0" y="1274238"/>
                  </a:lnTo>
                  <a:lnTo>
                    <a:pt x="0" y="0"/>
                  </a:lnTo>
                  <a:close/>
                </a:path>
              </a:pathLst>
            </a:custGeom>
            <a:blipFill>
              <a:blip r:embed="rId6"/>
              <a:stretch>
                <a:fillRect l="-785" t="-5248" r="0" b="-6268"/>
              </a:stretch>
            </a:blipFill>
          </p:spPr>
        </p:sp>
        <p:sp>
          <p:nvSpPr>
            <p:cNvPr name="TextBox 19" id="19"/>
            <p:cNvSpPr txBox="true"/>
            <p:nvPr/>
          </p:nvSpPr>
          <p:spPr>
            <a:xfrm rot="0">
              <a:off x="0" y="1343636"/>
              <a:ext cx="1747070" cy="280471"/>
            </a:xfrm>
            <a:prstGeom prst="rect">
              <a:avLst/>
            </a:prstGeom>
          </p:spPr>
          <p:txBody>
            <a:bodyPr anchor="t" rtlCol="false" tIns="0" lIns="0" bIns="0" rIns="0">
              <a:spAutoFit/>
            </a:bodyPr>
            <a:lstStyle/>
            <a:p>
              <a:pPr algn="ctr">
                <a:lnSpc>
                  <a:spcPts val="1787"/>
                </a:lnSpc>
                <a:spcBef>
                  <a:spcPct val="0"/>
                </a:spcBef>
              </a:pPr>
              <a:r>
                <a:rPr lang="en-US" sz="1277">
                  <a:solidFill>
                    <a:srgbClr val="FFFFFF"/>
                  </a:solidFill>
                  <a:latin typeface="Canva Sans"/>
                  <a:ea typeface="Canva Sans"/>
                  <a:cs typeface="Canva Sans"/>
                  <a:sym typeface="Canva Sans"/>
                </a:rPr>
                <a:t>Firebase</a:t>
              </a:r>
            </a:p>
          </p:txBody>
        </p:sp>
      </p:grpSp>
      <p:grpSp>
        <p:nvGrpSpPr>
          <p:cNvPr name="Group 20" id="20"/>
          <p:cNvGrpSpPr/>
          <p:nvPr/>
        </p:nvGrpSpPr>
        <p:grpSpPr>
          <a:xfrm rot="0">
            <a:off x="6929713" y="7968647"/>
            <a:ext cx="1156671" cy="1180160"/>
            <a:chOff x="0" y="0"/>
            <a:chExt cx="1542228" cy="1573547"/>
          </a:xfrm>
        </p:grpSpPr>
        <p:sp>
          <p:nvSpPr>
            <p:cNvPr name="Freeform 21" id="21"/>
            <p:cNvSpPr/>
            <p:nvPr/>
          </p:nvSpPr>
          <p:spPr>
            <a:xfrm flipH="false" flipV="false" rot="0">
              <a:off x="0" y="0"/>
              <a:ext cx="1542228" cy="1285674"/>
            </a:xfrm>
            <a:custGeom>
              <a:avLst/>
              <a:gdLst/>
              <a:ahLst/>
              <a:cxnLst/>
              <a:rect r="r" b="b" t="t" l="l"/>
              <a:pathLst>
                <a:path h="1285674" w="1542228">
                  <a:moveTo>
                    <a:pt x="0" y="0"/>
                  </a:moveTo>
                  <a:lnTo>
                    <a:pt x="1542228" y="0"/>
                  </a:lnTo>
                  <a:lnTo>
                    <a:pt x="1542228" y="1285674"/>
                  </a:lnTo>
                  <a:lnTo>
                    <a:pt x="0" y="1285674"/>
                  </a:lnTo>
                  <a:lnTo>
                    <a:pt x="0" y="0"/>
                  </a:lnTo>
                  <a:close/>
                </a:path>
              </a:pathLst>
            </a:custGeom>
            <a:blipFill>
              <a:blip r:embed="rId7"/>
              <a:stretch>
                <a:fillRect l="0" t="-9977" r="0" b="-9977"/>
              </a:stretch>
            </a:blipFill>
          </p:spPr>
        </p:sp>
        <p:sp>
          <p:nvSpPr>
            <p:cNvPr name="TextBox 22" id="22"/>
            <p:cNvSpPr txBox="true"/>
            <p:nvPr/>
          </p:nvSpPr>
          <p:spPr>
            <a:xfrm rot="0">
              <a:off x="0" y="1282287"/>
              <a:ext cx="1542228" cy="291260"/>
            </a:xfrm>
            <a:prstGeom prst="rect">
              <a:avLst/>
            </a:prstGeom>
          </p:spPr>
          <p:txBody>
            <a:bodyPr anchor="t" rtlCol="false" tIns="0" lIns="0" bIns="0" rIns="0">
              <a:spAutoFit/>
            </a:bodyPr>
            <a:lstStyle/>
            <a:p>
              <a:pPr algn="ctr">
                <a:lnSpc>
                  <a:spcPts val="1885"/>
                </a:lnSpc>
                <a:spcBef>
                  <a:spcPct val="0"/>
                </a:spcBef>
              </a:pPr>
              <a:r>
                <a:rPr lang="en-US" sz="1346">
                  <a:solidFill>
                    <a:srgbClr val="FFFFFF"/>
                  </a:solidFill>
                  <a:latin typeface="Canva Sans"/>
                  <a:ea typeface="Canva Sans"/>
                  <a:cs typeface="Canva Sans"/>
                  <a:sym typeface="Canva Sans"/>
                </a:rPr>
                <a:t>Pytorch</a:t>
              </a:r>
            </a:p>
          </p:txBody>
        </p:sp>
      </p:grpSp>
      <p:grpSp>
        <p:nvGrpSpPr>
          <p:cNvPr name="Group 23" id="23"/>
          <p:cNvGrpSpPr/>
          <p:nvPr/>
        </p:nvGrpSpPr>
        <p:grpSpPr>
          <a:xfrm rot="0">
            <a:off x="10229601" y="6697417"/>
            <a:ext cx="2216719" cy="1086554"/>
            <a:chOff x="0" y="0"/>
            <a:chExt cx="2955625" cy="1448739"/>
          </a:xfrm>
        </p:grpSpPr>
        <p:sp>
          <p:nvSpPr>
            <p:cNvPr name="Freeform 24" id="24"/>
            <p:cNvSpPr/>
            <p:nvPr/>
          </p:nvSpPr>
          <p:spPr>
            <a:xfrm flipH="false" flipV="false" rot="0">
              <a:off x="0" y="0"/>
              <a:ext cx="2955625" cy="1097422"/>
            </a:xfrm>
            <a:custGeom>
              <a:avLst/>
              <a:gdLst/>
              <a:ahLst/>
              <a:cxnLst/>
              <a:rect r="r" b="b" t="t" l="l"/>
              <a:pathLst>
                <a:path h="1097422" w="2955625">
                  <a:moveTo>
                    <a:pt x="0" y="0"/>
                  </a:moveTo>
                  <a:lnTo>
                    <a:pt x="2955625" y="0"/>
                  </a:lnTo>
                  <a:lnTo>
                    <a:pt x="2955625" y="1097422"/>
                  </a:lnTo>
                  <a:lnTo>
                    <a:pt x="0" y="1097422"/>
                  </a:lnTo>
                  <a:lnTo>
                    <a:pt x="0" y="0"/>
                  </a:lnTo>
                  <a:close/>
                </a:path>
              </a:pathLst>
            </a:custGeom>
            <a:blipFill>
              <a:blip r:embed="rId8"/>
              <a:stretch>
                <a:fillRect l="0" t="-72625" r="0" b="-80493"/>
              </a:stretch>
            </a:blipFill>
          </p:spPr>
        </p:sp>
        <p:sp>
          <p:nvSpPr>
            <p:cNvPr name="TextBox 25" id="25"/>
            <p:cNvSpPr txBox="true"/>
            <p:nvPr/>
          </p:nvSpPr>
          <p:spPr>
            <a:xfrm rot="0">
              <a:off x="0" y="1157479"/>
              <a:ext cx="2955625" cy="291260"/>
            </a:xfrm>
            <a:prstGeom prst="rect">
              <a:avLst/>
            </a:prstGeom>
          </p:spPr>
          <p:txBody>
            <a:bodyPr anchor="t" rtlCol="false" tIns="0" lIns="0" bIns="0" rIns="0">
              <a:spAutoFit/>
            </a:bodyPr>
            <a:lstStyle/>
            <a:p>
              <a:pPr algn="ctr">
                <a:lnSpc>
                  <a:spcPts val="1885"/>
                </a:lnSpc>
                <a:spcBef>
                  <a:spcPct val="0"/>
                </a:spcBef>
              </a:pPr>
              <a:r>
                <a:rPr lang="en-US" sz="1346">
                  <a:solidFill>
                    <a:srgbClr val="FFFFFF"/>
                  </a:solidFill>
                  <a:latin typeface="Canva Sans"/>
                  <a:ea typeface="Canva Sans"/>
                  <a:cs typeface="Canva Sans"/>
                  <a:sym typeface="Canva Sans"/>
                </a:rPr>
                <a:t>Langchain</a:t>
              </a:r>
            </a:p>
          </p:txBody>
        </p:sp>
      </p:grpSp>
      <p:grpSp>
        <p:nvGrpSpPr>
          <p:cNvPr name="Group 26" id="26"/>
          <p:cNvGrpSpPr/>
          <p:nvPr/>
        </p:nvGrpSpPr>
        <p:grpSpPr>
          <a:xfrm rot="0">
            <a:off x="4905282" y="6753965"/>
            <a:ext cx="1309959" cy="973458"/>
            <a:chOff x="0" y="0"/>
            <a:chExt cx="1746613" cy="1297944"/>
          </a:xfrm>
        </p:grpSpPr>
        <p:sp>
          <p:nvSpPr>
            <p:cNvPr name="Freeform 27" id="27"/>
            <p:cNvSpPr/>
            <p:nvPr/>
          </p:nvSpPr>
          <p:spPr>
            <a:xfrm flipH="false" flipV="false" rot="0">
              <a:off x="0" y="0"/>
              <a:ext cx="1746613" cy="924481"/>
            </a:xfrm>
            <a:custGeom>
              <a:avLst/>
              <a:gdLst/>
              <a:ahLst/>
              <a:cxnLst/>
              <a:rect r="r" b="b" t="t" l="l"/>
              <a:pathLst>
                <a:path h="924481" w="1746613">
                  <a:moveTo>
                    <a:pt x="0" y="0"/>
                  </a:moveTo>
                  <a:lnTo>
                    <a:pt x="1746613" y="0"/>
                  </a:lnTo>
                  <a:lnTo>
                    <a:pt x="1746613" y="924481"/>
                  </a:lnTo>
                  <a:lnTo>
                    <a:pt x="0" y="924481"/>
                  </a:lnTo>
                  <a:lnTo>
                    <a:pt x="0" y="0"/>
                  </a:lnTo>
                  <a:close/>
                </a:path>
              </a:pathLst>
            </a:custGeom>
            <a:blipFill>
              <a:blip r:embed="rId9"/>
              <a:stretch>
                <a:fillRect l="0" t="-9977" r="0" b="-9977"/>
              </a:stretch>
            </a:blipFill>
          </p:spPr>
        </p:sp>
        <p:sp>
          <p:nvSpPr>
            <p:cNvPr name="TextBox 28" id="28"/>
            <p:cNvSpPr txBox="true"/>
            <p:nvPr/>
          </p:nvSpPr>
          <p:spPr>
            <a:xfrm rot="0">
              <a:off x="103515" y="1006684"/>
              <a:ext cx="1539583" cy="291260"/>
            </a:xfrm>
            <a:prstGeom prst="rect">
              <a:avLst/>
            </a:prstGeom>
          </p:spPr>
          <p:txBody>
            <a:bodyPr anchor="t" rtlCol="false" tIns="0" lIns="0" bIns="0" rIns="0">
              <a:spAutoFit/>
            </a:bodyPr>
            <a:lstStyle/>
            <a:p>
              <a:pPr algn="ctr">
                <a:lnSpc>
                  <a:spcPts val="1885"/>
                </a:lnSpc>
                <a:spcBef>
                  <a:spcPct val="0"/>
                </a:spcBef>
              </a:pPr>
              <a:r>
                <a:rPr lang="en-US" sz="1346">
                  <a:solidFill>
                    <a:srgbClr val="FFFFFF"/>
                  </a:solidFill>
                  <a:latin typeface="Canva Sans"/>
                  <a:ea typeface="Canva Sans"/>
                  <a:cs typeface="Canva Sans"/>
                  <a:sym typeface="Canva Sans"/>
                </a:rPr>
                <a:t>Cloud</a:t>
              </a:r>
            </a:p>
          </p:txBody>
        </p:sp>
      </p:grpSp>
      <p:grpSp>
        <p:nvGrpSpPr>
          <p:cNvPr name="Group 29" id="29"/>
          <p:cNvGrpSpPr/>
          <p:nvPr/>
        </p:nvGrpSpPr>
        <p:grpSpPr>
          <a:xfrm rot="0">
            <a:off x="10327947" y="8013981"/>
            <a:ext cx="1243530" cy="1116741"/>
            <a:chOff x="0" y="0"/>
            <a:chExt cx="1658040" cy="1488988"/>
          </a:xfrm>
        </p:grpSpPr>
        <p:sp>
          <p:nvSpPr>
            <p:cNvPr name="TextBox 30" id="30"/>
            <p:cNvSpPr txBox="true"/>
            <p:nvPr/>
          </p:nvSpPr>
          <p:spPr>
            <a:xfrm rot="0">
              <a:off x="0" y="1194962"/>
              <a:ext cx="1658040" cy="294026"/>
            </a:xfrm>
            <a:prstGeom prst="rect">
              <a:avLst/>
            </a:prstGeom>
          </p:spPr>
          <p:txBody>
            <a:bodyPr anchor="t" rtlCol="false" tIns="0" lIns="0" bIns="0" rIns="0">
              <a:spAutoFit/>
            </a:bodyPr>
            <a:lstStyle/>
            <a:p>
              <a:pPr algn="ctr">
                <a:lnSpc>
                  <a:spcPts val="1851"/>
                </a:lnSpc>
                <a:spcBef>
                  <a:spcPct val="0"/>
                </a:spcBef>
              </a:pPr>
              <a:r>
                <a:rPr lang="en-US" sz="1322">
                  <a:solidFill>
                    <a:srgbClr val="FFFFFF"/>
                  </a:solidFill>
                  <a:latin typeface="Canva Sans"/>
                  <a:ea typeface="Canva Sans"/>
                  <a:cs typeface="Canva Sans"/>
                  <a:sym typeface="Canva Sans"/>
                </a:rPr>
                <a:t>ArcGIS API</a:t>
              </a:r>
            </a:p>
          </p:txBody>
        </p:sp>
        <p:sp>
          <p:nvSpPr>
            <p:cNvPr name="Freeform 31" id="31"/>
            <p:cNvSpPr/>
            <p:nvPr/>
          </p:nvSpPr>
          <p:spPr>
            <a:xfrm flipH="false" flipV="false" rot="0">
              <a:off x="98732" y="0"/>
              <a:ext cx="1460576" cy="1217604"/>
            </a:xfrm>
            <a:custGeom>
              <a:avLst/>
              <a:gdLst/>
              <a:ahLst/>
              <a:cxnLst/>
              <a:rect r="r" b="b" t="t" l="l"/>
              <a:pathLst>
                <a:path h="1217604" w="1460576">
                  <a:moveTo>
                    <a:pt x="0" y="0"/>
                  </a:moveTo>
                  <a:lnTo>
                    <a:pt x="1460576" y="0"/>
                  </a:lnTo>
                  <a:lnTo>
                    <a:pt x="1460576" y="1217604"/>
                  </a:lnTo>
                  <a:lnTo>
                    <a:pt x="0" y="1217604"/>
                  </a:lnTo>
                  <a:lnTo>
                    <a:pt x="0" y="0"/>
                  </a:lnTo>
                  <a:close/>
                </a:path>
              </a:pathLst>
            </a:custGeom>
            <a:blipFill>
              <a:blip r:embed="rId10"/>
              <a:stretch>
                <a:fillRect l="0" t="-9977" r="0" b="-9977"/>
              </a:stretch>
            </a:blipFill>
            <a:ln cap="sq">
              <a:noFill/>
              <a:prstDash val="solid"/>
              <a:miter/>
            </a:ln>
          </p:spPr>
        </p:sp>
      </p:grpSp>
      <p:sp>
        <p:nvSpPr>
          <p:cNvPr name="TextBox 32" id="32"/>
          <p:cNvSpPr txBox="true"/>
          <p:nvPr/>
        </p:nvSpPr>
        <p:spPr>
          <a:xfrm rot="0">
            <a:off x="4501249" y="806417"/>
            <a:ext cx="9285503" cy="1017909"/>
          </a:xfrm>
          <a:prstGeom prst="rect">
            <a:avLst/>
          </a:prstGeom>
        </p:spPr>
        <p:txBody>
          <a:bodyPr anchor="t" rtlCol="false" tIns="0" lIns="0" bIns="0" rIns="0">
            <a:spAutoFit/>
          </a:bodyPr>
          <a:lstStyle/>
          <a:p>
            <a:pPr algn="l">
              <a:lnSpc>
                <a:spcPts val="7210"/>
              </a:lnSpc>
            </a:pPr>
            <a:r>
              <a:rPr lang="en-US" sz="7000" spc="-378" b="true">
                <a:solidFill>
                  <a:srgbClr val="FFFFFF"/>
                </a:solidFill>
                <a:latin typeface="Poppins Bold"/>
                <a:ea typeface="Poppins Bold"/>
                <a:cs typeface="Poppins Bold"/>
                <a:sym typeface="Poppins Bold"/>
              </a:rPr>
              <a:t>TECHNOLOGY STACK</a:t>
            </a:r>
          </a:p>
        </p:txBody>
      </p:sp>
      <p:grpSp>
        <p:nvGrpSpPr>
          <p:cNvPr name="Group 33" id="33"/>
          <p:cNvGrpSpPr/>
          <p:nvPr/>
        </p:nvGrpSpPr>
        <p:grpSpPr>
          <a:xfrm rot="0">
            <a:off x="1942618" y="2649743"/>
            <a:ext cx="1883491" cy="3241184"/>
            <a:chOff x="0" y="0"/>
            <a:chExt cx="393204" cy="676640"/>
          </a:xfrm>
        </p:grpSpPr>
        <p:sp>
          <p:nvSpPr>
            <p:cNvPr name="Freeform 34" id="34"/>
            <p:cNvSpPr/>
            <p:nvPr/>
          </p:nvSpPr>
          <p:spPr>
            <a:xfrm flipH="false" flipV="false" rot="0">
              <a:off x="0" y="0"/>
              <a:ext cx="393204" cy="676640"/>
            </a:xfrm>
            <a:custGeom>
              <a:avLst/>
              <a:gdLst/>
              <a:ahLst/>
              <a:cxnLst/>
              <a:rect r="r" b="b" t="t" l="l"/>
              <a:pathLst>
                <a:path h="676640" w="393204">
                  <a:moveTo>
                    <a:pt x="65767" y="0"/>
                  </a:moveTo>
                  <a:lnTo>
                    <a:pt x="327437" y="0"/>
                  </a:lnTo>
                  <a:cubicBezTo>
                    <a:pt x="363759" y="0"/>
                    <a:pt x="393204" y="29445"/>
                    <a:pt x="393204" y="65767"/>
                  </a:cubicBezTo>
                  <a:lnTo>
                    <a:pt x="393204" y="610874"/>
                  </a:lnTo>
                  <a:cubicBezTo>
                    <a:pt x="393204" y="647196"/>
                    <a:pt x="363759" y="676640"/>
                    <a:pt x="327437" y="676640"/>
                  </a:cubicBezTo>
                  <a:lnTo>
                    <a:pt x="65767" y="676640"/>
                  </a:lnTo>
                  <a:cubicBezTo>
                    <a:pt x="29445" y="676640"/>
                    <a:pt x="0" y="647196"/>
                    <a:pt x="0" y="610874"/>
                  </a:cubicBezTo>
                  <a:lnTo>
                    <a:pt x="0" y="65767"/>
                  </a:lnTo>
                  <a:cubicBezTo>
                    <a:pt x="0" y="29445"/>
                    <a:pt x="29445" y="0"/>
                    <a:pt x="65767" y="0"/>
                  </a:cubicBezTo>
                  <a:close/>
                </a:path>
              </a:pathLst>
            </a:custGeom>
            <a:gradFill rotWithShape="true">
              <a:gsLst>
                <a:gs pos="0">
                  <a:srgbClr val="3A61B9">
                    <a:alpha val="100000"/>
                  </a:srgbClr>
                </a:gs>
                <a:gs pos="100000">
                  <a:srgbClr val="FFFFFF">
                    <a:alpha val="54500"/>
                  </a:srgbClr>
                </a:gs>
              </a:gsLst>
              <a:lin ang="0"/>
            </a:gradFill>
            <a:ln cap="sq">
              <a:noFill/>
              <a:prstDash val="solid"/>
              <a:miter/>
            </a:ln>
          </p:spPr>
        </p:sp>
        <p:sp>
          <p:nvSpPr>
            <p:cNvPr name="TextBox 35" id="35"/>
            <p:cNvSpPr txBox="true"/>
            <p:nvPr/>
          </p:nvSpPr>
          <p:spPr>
            <a:xfrm>
              <a:off x="0" y="-28575"/>
              <a:ext cx="393204" cy="705215"/>
            </a:xfrm>
            <a:prstGeom prst="rect">
              <a:avLst/>
            </a:prstGeom>
          </p:spPr>
          <p:txBody>
            <a:bodyPr anchor="ctr" rtlCol="false" tIns="65627" lIns="65627" bIns="65627" rIns="65627"/>
            <a:lstStyle/>
            <a:p>
              <a:pPr algn="ctr">
                <a:lnSpc>
                  <a:spcPts val="2380"/>
                </a:lnSpc>
              </a:pPr>
            </a:p>
          </p:txBody>
        </p:sp>
      </p:grpSp>
      <p:grpSp>
        <p:nvGrpSpPr>
          <p:cNvPr name="Group 36" id="36"/>
          <p:cNvGrpSpPr/>
          <p:nvPr/>
        </p:nvGrpSpPr>
        <p:grpSpPr>
          <a:xfrm rot="0">
            <a:off x="1942618" y="2603890"/>
            <a:ext cx="1886951" cy="1030653"/>
            <a:chOff x="0" y="0"/>
            <a:chExt cx="393926" cy="215163"/>
          </a:xfrm>
        </p:grpSpPr>
        <p:sp>
          <p:nvSpPr>
            <p:cNvPr name="Freeform 37" id="37"/>
            <p:cNvSpPr/>
            <p:nvPr/>
          </p:nvSpPr>
          <p:spPr>
            <a:xfrm flipH="false" flipV="false" rot="0">
              <a:off x="0" y="0"/>
              <a:ext cx="393926" cy="215163"/>
            </a:xfrm>
            <a:custGeom>
              <a:avLst/>
              <a:gdLst/>
              <a:ahLst/>
              <a:cxnLst/>
              <a:rect r="r" b="b" t="t" l="l"/>
              <a:pathLst>
                <a:path h="215163" w="393926">
                  <a:moveTo>
                    <a:pt x="90263" y="0"/>
                  </a:moveTo>
                  <a:lnTo>
                    <a:pt x="303663" y="0"/>
                  </a:lnTo>
                  <a:cubicBezTo>
                    <a:pt x="353514" y="0"/>
                    <a:pt x="393926" y="40412"/>
                    <a:pt x="393926" y="90263"/>
                  </a:cubicBezTo>
                  <a:lnTo>
                    <a:pt x="393926" y="124899"/>
                  </a:lnTo>
                  <a:cubicBezTo>
                    <a:pt x="393926" y="148839"/>
                    <a:pt x="384416" y="171798"/>
                    <a:pt x="367489" y="188725"/>
                  </a:cubicBezTo>
                  <a:cubicBezTo>
                    <a:pt x="350561" y="205653"/>
                    <a:pt x="327602" y="215163"/>
                    <a:pt x="303663" y="215163"/>
                  </a:cubicBezTo>
                  <a:lnTo>
                    <a:pt x="90263" y="215163"/>
                  </a:lnTo>
                  <a:cubicBezTo>
                    <a:pt x="66324" y="215163"/>
                    <a:pt x="43365" y="205653"/>
                    <a:pt x="26437" y="188725"/>
                  </a:cubicBezTo>
                  <a:cubicBezTo>
                    <a:pt x="9510" y="171798"/>
                    <a:pt x="0" y="148839"/>
                    <a:pt x="0" y="124899"/>
                  </a:cubicBezTo>
                  <a:lnTo>
                    <a:pt x="0" y="90263"/>
                  </a:lnTo>
                  <a:cubicBezTo>
                    <a:pt x="0" y="66324"/>
                    <a:pt x="9510" y="43365"/>
                    <a:pt x="26437" y="26437"/>
                  </a:cubicBezTo>
                  <a:cubicBezTo>
                    <a:pt x="43365" y="9510"/>
                    <a:pt x="66324" y="0"/>
                    <a:pt x="90263" y="0"/>
                  </a:cubicBezTo>
                  <a:close/>
                </a:path>
              </a:pathLst>
            </a:custGeom>
            <a:solidFill>
              <a:srgbClr val="1679AB"/>
            </a:solidFill>
            <a:ln w="9525" cap="rnd">
              <a:solidFill>
                <a:srgbClr val="FFB1B1"/>
              </a:solidFill>
              <a:prstDash val="solid"/>
              <a:round/>
            </a:ln>
          </p:spPr>
        </p:sp>
        <p:sp>
          <p:nvSpPr>
            <p:cNvPr name="TextBox 38" id="38"/>
            <p:cNvSpPr txBox="true"/>
            <p:nvPr/>
          </p:nvSpPr>
          <p:spPr>
            <a:xfrm>
              <a:off x="0" y="-28575"/>
              <a:ext cx="393926" cy="243738"/>
            </a:xfrm>
            <a:prstGeom prst="rect">
              <a:avLst/>
            </a:prstGeom>
          </p:spPr>
          <p:txBody>
            <a:bodyPr anchor="ctr" rtlCol="false" tIns="65627" lIns="65627" bIns="65627" rIns="65627"/>
            <a:lstStyle/>
            <a:p>
              <a:pPr algn="ctr">
                <a:lnSpc>
                  <a:spcPts val="2380"/>
                </a:lnSpc>
              </a:pPr>
            </a:p>
          </p:txBody>
        </p:sp>
      </p:grpSp>
      <p:sp>
        <p:nvSpPr>
          <p:cNvPr name="TextBox 39" id="39"/>
          <p:cNvSpPr txBox="true"/>
          <p:nvPr/>
        </p:nvSpPr>
        <p:spPr>
          <a:xfrm rot="0">
            <a:off x="2038589" y="2974596"/>
            <a:ext cx="1765991" cy="293588"/>
          </a:xfrm>
          <a:prstGeom prst="rect">
            <a:avLst/>
          </a:prstGeom>
        </p:spPr>
        <p:txBody>
          <a:bodyPr anchor="t" rtlCol="false" tIns="0" lIns="0" bIns="0" rIns="0">
            <a:spAutoFit/>
          </a:bodyPr>
          <a:lstStyle/>
          <a:p>
            <a:pPr algn="ctr">
              <a:lnSpc>
                <a:spcPts val="2322"/>
              </a:lnSpc>
            </a:pPr>
            <a:r>
              <a:rPr lang="en-US" b="true" sz="2254">
                <a:solidFill>
                  <a:srgbClr val="F5FFF5"/>
                </a:solidFill>
                <a:latin typeface="Canva Sans Bold"/>
                <a:ea typeface="Canva Sans Bold"/>
                <a:cs typeface="Canva Sans Bold"/>
                <a:sym typeface="Canva Sans Bold"/>
              </a:rPr>
              <a:t>Application</a:t>
            </a:r>
          </a:p>
        </p:txBody>
      </p:sp>
      <p:sp>
        <p:nvSpPr>
          <p:cNvPr name="TextBox 40" id="40"/>
          <p:cNvSpPr txBox="true"/>
          <p:nvPr/>
        </p:nvSpPr>
        <p:spPr>
          <a:xfrm rot="0">
            <a:off x="2068447" y="3688271"/>
            <a:ext cx="1638752" cy="1990212"/>
          </a:xfrm>
          <a:prstGeom prst="rect">
            <a:avLst/>
          </a:prstGeom>
        </p:spPr>
        <p:txBody>
          <a:bodyPr anchor="t" rtlCol="false" tIns="0" lIns="0" bIns="0" rIns="0">
            <a:spAutoFit/>
          </a:bodyPr>
          <a:lstStyle/>
          <a:p>
            <a:pPr algn="ctr">
              <a:lnSpc>
                <a:spcPts val="2727"/>
              </a:lnSpc>
            </a:pPr>
            <a:r>
              <a:rPr lang="en-US" sz="1715" b="true">
                <a:solidFill>
                  <a:srgbClr val="F2F1DC"/>
                </a:solidFill>
                <a:latin typeface="Canva Sans Bold"/>
                <a:ea typeface="Canva Sans Bold"/>
                <a:cs typeface="Canva Sans Bold"/>
                <a:sym typeface="Canva Sans Bold"/>
              </a:rPr>
              <a:t>Android </a:t>
            </a:r>
          </a:p>
          <a:p>
            <a:pPr algn="ctr">
              <a:lnSpc>
                <a:spcPts val="1923"/>
              </a:lnSpc>
            </a:pPr>
            <a:r>
              <a:rPr lang="en-US" sz="1456" b="true">
                <a:solidFill>
                  <a:srgbClr val="000000"/>
                </a:solidFill>
                <a:latin typeface="Canva Sans Bold"/>
                <a:ea typeface="Canva Sans Bold"/>
                <a:cs typeface="Canva Sans Bold"/>
                <a:sym typeface="Canva Sans Bold"/>
              </a:rPr>
              <a:t>Native app development using</a:t>
            </a:r>
          </a:p>
          <a:p>
            <a:pPr algn="ctr">
              <a:lnSpc>
                <a:spcPts val="2264"/>
              </a:lnSpc>
            </a:pPr>
            <a:r>
              <a:rPr lang="en-US" sz="1715" b="true">
                <a:solidFill>
                  <a:srgbClr val="F2F1DC"/>
                </a:solidFill>
                <a:latin typeface="Canva Sans Bold"/>
                <a:ea typeface="Canva Sans Bold"/>
                <a:cs typeface="Canva Sans Bold"/>
                <a:sym typeface="Canva Sans Bold"/>
              </a:rPr>
              <a:t>Android Studio</a:t>
            </a:r>
          </a:p>
          <a:p>
            <a:pPr algn="ctr">
              <a:lnSpc>
                <a:spcPts val="2727"/>
              </a:lnSpc>
            </a:pPr>
            <a:r>
              <a:rPr lang="en-US" sz="1715" b="true">
                <a:solidFill>
                  <a:srgbClr val="F2F1DC"/>
                </a:solidFill>
                <a:latin typeface="Canva Sans Bold"/>
                <a:ea typeface="Canva Sans Bold"/>
                <a:cs typeface="Canva Sans Bold"/>
                <a:sym typeface="Canva Sans Bold"/>
              </a:rPr>
              <a:t> Kotlin</a:t>
            </a:r>
          </a:p>
          <a:p>
            <a:pPr algn="ctr">
              <a:lnSpc>
                <a:spcPts val="2727"/>
              </a:lnSpc>
            </a:pPr>
            <a:r>
              <a:rPr lang="en-US" b="true" sz="1715">
                <a:solidFill>
                  <a:srgbClr val="F2F1DC"/>
                </a:solidFill>
                <a:latin typeface="Canva Sans Bold"/>
                <a:ea typeface="Canva Sans Bold"/>
                <a:cs typeface="Canva Sans Bold"/>
                <a:sym typeface="Canva Sans Bold"/>
              </a:rPr>
              <a:t>XML</a:t>
            </a:r>
          </a:p>
        </p:txBody>
      </p:sp>
      <p:grpSp>
        <p:nvGrpSpPr>
          <p:cNvPr name="Group 41" id="41"/>
          <p:cNvGrpSpPr/>
          <p:nvPr/>
        </p:nvGrpSpPr>
        <p:grpSpPr>
          <a:xfrm rot="0">
            <a:off x="3939935" y="2632885"/>
            <a:ext cx="1883491" cy="3241184"/>
            <a:chOff x="0" y="0"/>
            <a:chExt cx="393204" cy="676640"/>
          </a:xfrm>
        </p:grpSpPr>
        <p:sp>
          <p:nvSpPr>
            <p:cNvPr name="Freeform 42" id="42"/>
            <p:cNvSpPr/>
            <p:nvPr/>
          </p:nvSpPr>
          <p:spPr>
            <a:xfrm flipH="false" flipV="false" rot="0">
              <a:off x="0" y="0"/>
              <a:ext cx="393204" cy="676640"/>
            </a:xfrm>
            <a:custGeom>
              <a:avLst/>
              <a:gdLst/>
              <a:ahLst/>
              <a:cxnLst/>
              <a:rect r="r" b="b" t="t" l="l"/>
              <a:pathLst>
                <a:path h="676640" w="393204">
                  <a:moveTo>
                    <a:pt x="65767" y="0"/>
                  </a:moveTo>
                  <a:lnTo>
                    <a:pt x="327437" y="0"/>
                  </a:lnTo>
                  <a:cubicBezTo>
                    <a:pt x="363759" y="0"/>
                    <a:pt x="393204" y="29445"/>
                    <a:pt x="393204" y="65767"/>
                  </a:cubicBezTo>
                  <a:lnTo>
                    <a:pt x="393204" y="610874"/>
                  </a:lnTo>
                  <a:cubicBezTo>
                    <a:pt x="393204" y="647196"/>
                    <a:pt x="363759" y="676640"/>
                    <a:pt x="327437" y="676640"/>
                  </a:cubicBezTo>
                  <a:lnTo>
                    <a:pt x="65767" y="676640"/>
                  </a:lnTo>
                  <a:cubicBezTo>
                    <a:pt x="29445" y="676640"/>
                    <a:pt x="0" y="647196"/>
                    <a:pt x="0" y="610874"/>
                  </a:cubicBezTo>
                  <a:lnTo>
                    <a:pt x="0" y="65767"/>
                  </a:lnTo>
                  <a:cubicBezTo>
                    <a:pt x="0" y="29445"/>
                    <a:pt x="29445" y="0"/>
                    <a:pt x="65767" y="0"/>
                  </a:cubicBezTo>
                  <a:close/>
                </a:path>
              </a:pathLst>
            </a:custGeom>
            <a:gradFill rotWithShape="true">
              <a:gsLst>
                <a:gs pos="0">
                  <a:srgbClr val="3A61B9">
                    <a:alpha val="100000"/>
                  </a:srgbClr>
                </a:gs>
                <a:gs pos="100000">
                  <a:srgbClr val="FFFFFF">
                    <a:alpha val="54500"/>
                  </a:srgbClr>
                </a:gs>
              </a:gsLst>
              <a:lin ang="0"/>
            </a:gradFill>
            <a:ln cap="sq">
              <a:noFill/>
              <a:prstDash val="solid"/>
              <a:miter/>
            </a:ln>
          </p:spPr>
        </p:sp>
        <p:sp>
          <p:nvSpPr>
            <p:cNvPr name="TextBox 43" id="43"/>
            <p:cNvSpPr txBox="true"/>
            <p:nvPr/>
          </p:nvSpPr>
          <p:spPr>
            <a:xfrm>
              <a:off x="0" y="-28575"/>
              <a:ext cx="393204" cy="705215"/>
            </a:xfrm>
            <a:prstGeom prst="rect">
              <a:avLst/>
            </a:prstGeom>
          </p:spPr>
          <p:txBody>
            <a:bodyPr anchor="ctr" rtlCol="false" tIns="65627" lIns="65627" bIns="65627" rIns="65627"/>
            <a:lstStyle/>
            <a:p>
              <a:pPr algn="ctr" marL="0" indent="0" lvl="0">
                <a:lnSpc>
                  <a:spcPts val="2380"/>
                </a:lnSpc>
                <a:spcBef>
                  <a:spcPct val="0"/>
                </a:spcBef>
              </a:pPr>
            </a:p>
          </p:txBody>
        </p:sp>
      </p:grpSp>
      <p:grpSp>
        <p:nvGrpSpPr>
          <p:cNvPr name="Group 44" id="44"/>
          <p:cNvGrpSpPr/>
          <p:nvPr/>
        </p:nvGrpSpPr>
        <p:grpSpPr>
          <a:xfrm rot="0">
            <a:off x="3943395" y="2603890"/>
            <a:ext cx="1883491" cy="1030653"/>
            <a:chOff x="0" y="0"/>
            <a:chExt cx="393204" cy="215163"/>
          </a:xfrm>
        </p:grpSpPr>
        <p:sp>
          <p:nvSpPr>
            <p:cNvPr name="Freeform 45" id="45"/>
            <p:cNvSpPr/>
            <p:nvPr/>
          </p:nvSpPr>
          <p:spPr>
            <a:xfrm flipH="false" flipV="false" rot="0">
              <a:off x="0" y="0"/>
              <a:ext cx="393204" cy="215163"/>
            </a:xfrm>
            <a:custGeom>
              <a:avLst/>
              <a:gdLst/>
              <a:ahLst/>
              <a:cxnLst/>
              <a:rect r="r" b="b" t="t" l="l"/>
              <a:pathLst>
                <a:path h="215163" w="393204">
                  <a:moveTo>
                    <a:pt x="90429" y="0"/>
                  </a:moveTo>
                  <a:lnTo>
                    <a:pt x="302775" y="0"/>
                  </a:lnTo>
                  <a:cubicBezTo>
                    <a:pt x="352717" y="0"/>
                    <a:pt x="393204" y="40486"/>
                    <a:pt x="393204" y="90429"/>
                  </a:cubicBezTo>
                  <a:lnTo>
                    <a:pt x="393204" y="124734"/>
                  </a:lnTo>
                  <a:cubicBezTo>
                    <a:pt x="393204" y="174676"/>
                    <a:pt x="352717" y="215163"/>
                    <a:pt x="302775" y="215163"/>
                  </a:cubicBezTo>
                  <a:lnTo>
                    <a:pt x="90429" y="215163"/>
                  </a:lnTo>
                  <a:cubicBezTo>
                    <a:pt x="40486" y="215163"/>
                    <a:pt x="0" y="174676"/>
                    <a:pt x="0" y="124734"/>
                  </a:cubicBezTo>
                  <a:lnTo>
                    <a:pt x="0" y="90429"/>
                  </a:lnTo>
                  <a:cubicBezTo>
                    <a:pt x="0" y="40486"/>
                    <a:pt x="40486" y="0"/>
                    <a:pt x="90429" y="0"/>
                  </a:cubicBezTo>
                  <a:close/>
                </a:path>
              </a:pathLst>
            </a:custGeom>
            <a:solidFill>
              <a:srgbClr val="1679AB"/>
            </a:solidFill>
            <a:ln w="9525" cap="rnd">
              <a:solidFill>
                <a:srgbClr val="FFB1B1"/>
              </a:solidFill>
              <a:prstDash val="solid"/>
              <a:round/>
            </a:ln>
          </p:spPr>
        </p:sp>
        <p:sp>
          <p:nvSpPr>
            <p:cNvPr name="TextBox 46" id="46"/>
            <p:cNvSpPr txBox="true"/>
            <p:nvPr/>
          </p:nvSpPr>
          <p:spPr>
            <a:xfrm>
              <a:off x="0" y="-28575"/>
              <a:ext cx="393204" cy="243738"/>
            </a:xfrm>
            <a:prstGeom prst="rect">
              <a:avLst/>
            </a:prstGeom>
          </p:spPr>
          <p:txBody>
            <a:bodyPr anchor="ctr" rtlCol="false" tIns="65627" lIns="65627" bIns="65627" rIns="65627"/>
            <a:lstStyle/>
            <a:p>
              <a:pPr algn="ctr" marL="0" indent="0" lvl="0">
                <a:lnSpc>
                  <a:spcPts val="2380"/>
                </a:lnSpc>
                <a:spcBef>
                  <a:spcPct val="0"/>
                </a:spcBef>
              </a:pPr>
            </a:p>
          </p:txBody>
        </p:sp>
      </p:grpSp>
      <p:sp>
        <p:nvSpPr>
          <p:cNvPr name="TextBox 47" id="47"/>
          <p:cNvSpPr txBox="true"/>
          <p:nvPr/>
        </p:nvSpPr>
        <p:spPr>
          <a:xfrm rot="0">
            <a:off x="4046020" y="2969399"/>
            <a:ext cx="1765991" cy="298786"/>
          </a:xfrm>
          <a:prstGeom prst="rect">
            <a:avLst/>
          </a:prstGeom>
        </p:spPr>
        <p:txBody>
          <a:bodyPr anchor="t" rtlCol="false" tIns="0" lIns="0" bIns="0" rIns="0">
            <a:spAutoFit/>
          </a:bodyPr>
          <a:lstStyle/>
          <a:p>
            <a:pPr algn="ctr">
              <a:lnSpc>
                <a:spcPts val="2322"/>
              </a:lnSpc>
            </a:pPr>
            <a:r>
              <a:rPr lang="en-US" b="true" sz="2254">
                <a:solidFill>
                  <a:srgbClr val="F2F1DC"/>
                </a:solidFill>
                <a:latin typeface="Canva Sans Bold"/>
                <a:ea typeface="Canva Sans Bold"/>
                <a:cs typeface="Canva Sans Bold"/>
                <a:sym typeface="Canva Sans Bold"/>
              </a:rPr>
              <a:t>Backend</a:t>
            </a:r>
          </a:p>
        </p:txBody>
      </p:sp>
      <p:sp>
        <p:nvSpPr>
          <p:cNvPr name="TextBox 48" id="48"/>
          <p:cNvSpPr txBox="true"/>
          <p:nvPr/>
        </p:nvSpPr>
        <p:spPr>
          <a:xfrm rot="0">
            <a:off x="4035294" y="4200994"/>
            <a:ext cx="1638752" cy="985672"/>
          </a:xfrm>
          <a:prstGeom prst="rect">
            <a:avLst/>
          </a:prstGeom>
        </p:spPr>
        <p:txBody>
          <a:bodyPr anchor="t" rtlCol="false" tIns="0" lIns="0" bIns="0" rIns="0">
            <a:spAutoFit/>
          </a:bodyPr>
          <a:lstStyle/>
          <a:p>
            <a:pPr algn="ctr" marL="0" indent="0" lvl="0">
              <a:lnSpc>
                <a:spcPts val="3138"/>
              </a:lnSpc>
              <a:spcBef>
                <a:spcPct val="0"/>
              </a:spcBef>
            </a:pPr>
            <a:r>
              <a:rPr lang="en-US" b="true" sz="1973" strike="noStrike" u="none">
                <a:solidFill>
                  <a:srgbClr val="F2F1DC"/>
                </a:solidFill>
                <a:latin typeface="Canva Sans Bold"/>
                <a:ea typeface="Canva Sans Bold"/>
                <a:cs typeface="Canva Sans Bold"/>
                <a:sym typeface="Canva Sans Bold"/>
              </a:rPr>
              <a:t>Django</a:t>
            </a:r>
          </a:p>
          <a:p>
            <a:pPr algn="ctr" marL="0" indent="0" lvl="0">
              <a:lnSpc>
                <a:spcPts val="1700"/>
              </a:lnSpc>
              <a:spcBef>
                <a:spcPct val="0"/>
              </a:spcBef>
            </a:pPr>
          </a:p>
          <a:p>
            <a:pPr algn="ctr" marL="0" indent="0" lvl="0">
              <a:lnSpc>
                <a:spcPts val="3138"/>
              </a:lnSpc>
              <a:spcBef>
                <a:spcPct val="0"/>
              </a:spcBef>
            </a:pPr>
            <a:r>
              <a:rPr lang="en-US" b="true" sz="1973" strike="noStrike" u="none">
                <a:solidFill>
                  <a:srgbClr val="F2F1DC"/>
                </a:solidFill>
                <a:latin typeface="Canva Sans Bold"/>
                <a:ea typeface="Canva Sans Bold"/>
                <a:cs typeface="Canva Sans Bold"/>
                <a:sym typeface="Canva Sans Bold"/>
              </a:rPr>
              <a:t>Python</a:t>
            </a:r>
          </a:p>
        </p:txBody>
      </p:sp>
      <p:grpSp>
        <p:nvGrpSpPr>
          <p:cNvPr name="Group 49" id="49"/>
          <p:cNvGrpSpPr/>
          <p:nvPr/>
        </p:nvGrpSpPr>
        <p:grpSpPr>
          <a:xfrm rot="0">
            <a:off x="5932061" y="2655812"/>
            <a:ext cx="1883491" cy="3241184"/>
            <a:chOff x="0" y="0"/>
            <a:chExt cx="393204" cy="676640"/>
          </a:xfrm>
        </p:grpSpPr>
        <p:sp>
          <p:nvSpPr>
            <p:cNvPr name="Freeform 50" id="50"/>
            <p:cNvSpPr/>
            <p:nvPr/>
          </p:nvSpPr>
          <p:spPr>
            <a:xfrm flipH="false" flipV="false" rot="0">
              <a:off x="0" y="0"/>
              <a:ext cx="393204" cy="676640"/>
            </a:xfrm>
            <a:custGeom>
              <a:avLst/>
              <a:gdLst/>
              <a:ahLst/>
              <a:cxnLst/>
              <a:rect r="r" b="b" t="t" l="l"/>
              <a:pathLst>
                <a:path h="676640" w="393204">
                  <a:moveTo>
                    <a:pt x="65767" y="0"/>
                  </a:moveTo>
                  <a:lnTo>
                    <a:pt x="327437" y="0"/>
                  </a:lnTo>
                  <a:cubicBezTo>
                    <a:pt x="363759" y="0"/>
                    <a:pt x="393204" y="29445"/>
                    <a:pt x="393204" y="65767"/>
                  </a:cubicBezTo>
                  <a:lnTo>
                    <a:pt x="393204" y="610874"/>
                  </a:lnTo>
                  <a:cubicBezTo>
                    <a:pt x="393204" y="647196"/>
                    <a:pt x="363759" y="676640"/>
                    <a:pt x="327437" y="676640"/>
                  </a:cubicBezTo>
                  <a:lnTo>
                    <a:pt x="65767" y="676640"/>
                  </a:lnTo>
                  <a:cubicBezTo>
                    <a:pt x="29445" y="676640"/>
                    <a:pt x="0" y="647196"/>
                    <a:pt x="0" y="610874"/>
                  </a:cubicBezTo>
                  <a:lnTo>
                    <a:pt x="0" y="65767"/>
                  </a:lnTo>
                  <a:cubicBezTo>
                    <a:pt x="0" y="29445"/>
                    <a:pt x="29445" y="0"/>
                    <a:pt x="65767" y="0"/>
                  </a:cubicBezTo>
                  <a:close/>
                </a:path>
              </a:pathLst>
            </a:custGeom>
            <a:gradFill rotWithShape="true">
              <a:gsLst>
                <a:gs pos="0">
                  <a:srgbClr val="3A61B9">
                    <a:alpha val="100000"/>
                  </a:srgbClr>
                </a:gs>
                <a:gs pos="100000">
                  <a:srgbClr val="FFFFFF">
                    <a:alpha val="54500"/>
                  </a:srgbClr>
                </a:gs>
              </a:gsLst>
              <a:lin ang="0"/>
            </a:gradFill>
            <a:ln cap="sq">
              <a:noFill/>
              <a:prstDash val="solid"/>
              <a:miter/>
            </a:ln>
          </p:spPr>
        </p:sp>
        <p:sp>
          <p:nvSpPr>
            <p:cNvPr name="TextBox 51" id="51"/>
            <p:cNvSpPr txBox="true"/>
            <p:nvPr/>
          </p:nvSpPr>
          <p:spPr>
            <a:xfrm>
              <a:off x="0" y="-28575"/>
              <a:ext cx="393204" cy="705215"/>
            </a:xfrm>
            <a:prstGeom prst="rect">
              <a:avLst/>
            </a:prstGeom>
          </p:spPr>
          <p:txBody>
            <a:bodyPr anchor="ctr" rtlCol="false" tIns="65627" lIns="65627" bIns="65627" rIns="65627"/>
            <a:lstStyle/>
            <a:p>
              <a:pPr algn="ctr" marL="0" indent="0" lvl="0">
                <a:lnSpc>
                  <a:spcPts val="2380"/>
                </a:lnSpc>
                <a:spcBef>
                  <a:spcPct val="0"/>
                </a:spcBef>
              </a:pPr>
            </a:p>
          </p:txBody>
        </p:sp>
      </p:grpSp>
      <p:grpSp>
        <p:nvGrpSpPr>
          <p:cNvPr name="Group 52" id="52"/>
          <p:cNvGrpSpPr/>
          <p:nvPr/>
        </p:nvGrpSpPr>
        <p:grpSpPr>
          <a:xfrm rot="0">
            <a:off x="5935521" y="2603890"/>
            <a:ext cx="1883491" cy="1030653"/>
            <a:chOff x="0" y="0"/>
            <a:chExt cx="393204" cy="215163"/>
          </a:xfrm>
        </p:grpSpPr>
        <p:sp>
          <p:nvSpPr>
            <p:cNvPr name="Freeform 53" id="53"/>
            <p:cNvSpPr/>
            <p:nvPr/>
          </p:nvSpPr>
          <p:spPr>
            <a:xfrm flipH="false" flipV="false" rot="0">
              <a:off x="0" y="0"/>
              <a:ext cx="393204" cy="215163"/>
            </a:xfrm>
            <a:custGeom>
              <a:avLst/>
              <a:gdLst/>
              <a:ahLst/>
              <a:cxnLst/>
              <a:rect r="r" b="b" t="t" l="l"/>
              <a:pathLst>
                <a:path h="215163" w="393204">
                  <a:moveTo>
                    <a:pt x="90429" y="0"/>
                  </a:moveTo>
                  <a:lnTo>
                    <a:pt x="302775" y="0"/>
                  </a:lnTo>
                  <a:cubicBezTo>
                    <a:pt x="352717" y="0"/>
                    <a:pt x="393204" y="40486"/>
                    <a:pt x="393204" y="90429"/>
                  </a:cubicBezTo>
                  <a:lnTo>
                    <a:pt x="393204" y="124734"/>
                  </a:lnTo>
                  <a:cubicBezTo>
                    <a:pt x="393204" y="174676"/>
                    <a:pt x="352717" y="215163"/>
                    <a:pt x="302775" y="215163"/>
                  </a:cubicBezTo>
                  <a:lnTo>
                    <a:pt x="90429" y="215163"/>
                  </a:lnTo>
                  <a:cubicBezTo>
                    <a:pt x="40486" y="215163"/>
                    <a:pt x="0" y="174676"/>
                    <a:pt x="0" y="124734"/>
                  </a:cubicBezTo>
                  <a:lnTo>
                    <a:pt x="0" y="90429"/>
                  </a:lnTo>
                  <a:cubicBezTo>
                    <a:pt x="0" y="40486"/>
                    <a:pt x="40486" y="0"/>
                    <a:pt x="90429" y="0"/>
                  </a:cubicBezTo>
                  <a:close/>
                </a:path>
              </a:pathLst>
            </a:custGeom>
            <a:solidFill>
              <a:srgbClr val="1679AB"/>
            </a:solidFill>
            <a:ln w="9525" cap="rnd">
              <a:solidFill>
                <a:srgbClr val="FFB1B1"/>
              </a:solidFill>
              <a:prstDash val="solid"/>
              <a:round/>
            </a:ln>
          </p:spPr>
        </p:sp>
        <p:sp>
          <p:nvSpPr>
            <p:cNvPr name="TextBox 54" id="54"/>
            <p:cNvSpPr txBox="true"/>
            <p:nvPr/>
          </p:nvSpPr>
          <p:spPr>
            <a:xfrm>
              <a:off x="0" y="-28575"/>
              <a:ext cx="393204" cy="243738"/>
            </a:xfrm>
            <a:prstGeom prst="rect">
              <a:avLst/>
            </a:prstGeom>
          </p:spPr>
          <p:txBody>
            <a:bodyPr anchor="ctr" rtlCol="false" tIns="65627" lIns="65627" bIns="65627" rIns="65627"/>
            <a:lstStyle/>
            <a:p>
              <a:pPr algn="ctr" marL="0" indent="0" lvl="0">
                <a:lnSpc>
                  <a:spcPts val="2380"/>
                </a:lnSpc>
                <a:spcBef>
                  <a:spcPct val="0"/>
                </a:spcBef>
              </a:pPr>
            </a:p>
          </p:txBody>
        </p:sp>
      </p:grpSp>
      <p:sp>
        <p:nvSpPr>
          <p:cNvPr name="TextBox 55" id="55"/>
          <p:cNvSpPr txBox="true"/>
          <p:nvPr/>
        </p:nvSpPr>
        <p:spPr>
          <a:xfrm rot="0">
            <a:off x="6028462" y="3003842"/>
            <a:ext cx="1765991" cy="298786"/>
          </a:xfrm>
          <a:prstGeom prst="rect">
            <a:avLst/>
          </a:prstGeom>
        </p:spPr>
        <p:txBody>
          <a:bodyPr anchor="t" rtlCol="false" tIns="0" lIns="0" bIns="0" rIns="0">
            <a:spAutoFit/>
          </a:bodyPr>
          <a:lstStyle/>
          <a:p>
            <a:pPr algn="ctr">
              <a:lnSpc>
                <a:spcPts val="2322"/>
              </a:lnSpc>
            </a:pPr>
            <a:r>
              <a:rPr lang="en-US" b="true" sz="2254">
                <a:solidFill>
                  <a:srgbClr val="F2F1DC"/>
                </a:solidFill>
                <a:latin typeface="Canva Sans Bold"/>
                <a:ea typeface="Canva Sans Bold"/>
                <a:cs typeface="Canva Sans Bold"/>
                <a:sym typeface="Canva Sans Bold"/>
              </a:rPr>
              <a:t>Database</a:t>
            </a:r>
          </a:p>
        </p:txBody>
      </p:sp>
      <p:sp>
        <p:nvSpPr>
          <p:cNvPr name="TextBox 56" id="56"/>
          <p:cNvSpPr txBox="true"/>
          <p:nvPr/>
        </p:nvSpPr>
        <p:spPr>
          <a:xfrm rot="0">
            <a:off x="6072985" y="3582005"/>
            <a:ext cx="1638752" cy="2158714"/>
          </a:xfrm>
          <a:prstGeom prst="rect">
            <a:avLst/>
          </a:prstGeom>
        </p:spPr>
        <p:txBody>
          <a:bodyPr anchor="t" rtlCol="false" tIns="0" lIns="0" bIns="0" rIns="0">
            <a:spAutoFit/>
          </a:bodyPr>
          <a:lstStyle/>
          <a:p>
            <a:pPr algn="ctr">
              <a:lnSpc>
                <a:spcPts val="1955"/>
              </a:lnSpc>
            </a:pPr>
          </a:p>
          <a:p>
            <a:pPr algn="ctr">
              <a:lnSpc>
                <a:spcPts val="2102"/>
              </a:lnSpc>
            </a:pPr>
            <a:r>
              <a:rPr lang="en-US" sz="1844" b="true">
                <a:solidFill>
                  <a:srgbClr val="F2F1DC"/>
                </a:solidFill>
                <a:latin typeface="Canva Sans Bold"/>
                <a:ea typeface="Canva Sans Bold"/>
                <a:cs typeface="Canva Sans Bold"/>
                <a:sym typeface="Canva Sans Bold"/>
              </a:rPr>
              <a:t>PostgreSQL</a:t>
            </a:r>
          </a:p>
          <a:p>
            <a:pPr algn="ctr">
              <a:lnSpc>
                <a:spcPts val="2102"/>
              </a:lnSpc>
            </a:pPr>
          </a:p>
          <a:p>
            <a:pPr algn="ctr">
              <a:lnSpc>
                <a:spcPts val="2102"/>
              </a:lnSpc>
            </a:pPr>
            <a:r>
              <a:rPr lang="en-US" sz="1844" b="true">
                <a:solidFill>
                  <a:srgbClr val="F2F1DC"/>
                </a:solidFill>
                <a:latin typeface="Canva Sans Bold"/>
                <a:ea typeface="Canva Sans Bold"/>
                <a:cs typeface="Canva Sans Bold"/>
                <a:sym typeface="Canva Sans Bold"/>
              </a:rPr>
              <a:t>Firebase Cloud Messaging</a:t>
            </a:r>
          </a:p>
          <a:p>
            <a:pPr algn="ctr">
              <a:lnSpc>
                <a:spcPts val="1660"/>
              </a:lnSpc>
            </a:pPr>
            <a:r>
              <a:rPr lang="en-US" sz="1456">
                <a:solidFill>
                  <a:srgbClr val="000000"/>
                </a:solidFill>
                <a:latin typeface="Canva Sans"/>
                <a:ea typeface="Canva Sans"/>
                <a:cs typeface="Canva Sans"/>
                <a:sym typeface="Canva Sans"/>
              </a:rPr>
              <a:t>(</a:t>
            </a:r>
            <a:r>
              <a:rPr lang="en-US" b="true" sz="1456">
                <a:solidFill>
                  <a:srgbClr val="000000"/>
                </a:solidFill>
                <a:latin typeface="Canva Sans Bold"/>
                <a:ea typeface="Canva Sans Bold"/>
                <a:cs typeface="Canva Sans Bold"/>
                <a:sym typeface="Canva Sans Bold"/>
              </a:rPr>
              <a:t>for push notifications using )</a:t>
            </a:r>
          </a:p>
        </p:txBody>
      </p:sp>
      <p:grpSp>
        <p:nvGrpSpPr>
          <p:cNvPr name="Group 57" id="57"/>
          <p:cNvGrpSpPr/>
          <p:nvPr/>
        </p:nvGrpSpPr>
        <p:grpSpPr>
          <a:xfrm rot="0">
            <a:off x="7929378" y="2695145"/>
            <a:ext cx="1883491" cy="3241184"/>
            <a:chOff x="0" y="0"/>
            <a:chExt cx="393204" cy="676640"/>
          </a:xfrm>
        </p:grpSpPr>
        <p:sp>
          <p:nvSpPr>
            <p:cNvPr name="Freeform 58" id="58"/>
            <p:cNvSpPr/>
            <p:nvPr/>
          </p:nvSpPr>
          <p:spPr>
            <a:xfrm flipH="false" flipV="false" rot="0">
              <a:off x="0" y="0"/>
              <a:ext cx="393204" cy="676640"/>
            </a:xfrm>
            <a:custGeom>
              <a:avLst/>
              <a:gdLst/>
              <a:ahLst/>
              <a:cxnLst/>
              <a:rect r="r" b="b" t="t" l="l"/>
              <a:pathLst>
                <a:path h="676640" w="393204">
                  <a:moveTo>
                    <a:pt x="65767" y="0"/>
                  </a:moveTo>
                  <a:lnTo>
                    <a:pt x="327437" y="0"/>
                  </a:lnTo>
                  <a:cubicBezTo>
                    <a:pt x="363759" y="0"/>
                    <a:pt x="393204" y="29445"/>
                    <a:pt x="393204" y="65767"/>
                  </a:cubicBezTo>
                  <a:lnTo>
                    <a:pt x="393204" y="610874"/>
                  </a:lnTo>
                  <a:cubicBezTo>
                    <a:pt x="393204" y="647196"/>
                    <a:pt x="363759" y="676640"/>
                    <a:pt x="327437" y="676640"/>
                  </a:cubicBezTo>
                  <a:lnTo>
                    <a:pt x="65767" y="676640"/>
                  </a:lnTo>
                  <a:cubicBezTo>
                    <a:pt x="29445" y="676640"/>
                    <a:pt x="0" y="647196"/>
                    <a:pt x="0" y="610874"/>
                  </a:cubicBezTo>
                  <a:lnTo>
                    <a:pt x="0" y="65767"/>
                  </a:lnTo>
                  <a:cubicBezTo>
                    <a:pt x="0" y="29445"/>
                    <a:pt x="29445" y="0"/>
                    <a:pt x="65767" y="0"/>
                  </a:cubicBezTo>
                  <a:close/>
                </a:path>
              </a:pathLst>
            </a:custGeom>
            <a:gradFill rotWithShape="true">
              <a:gsLst>
                <a:gs pos="0">
                  <a:srgbClr val="3A61B9">
                    <a:alpha val="100000"/>
                  </a:srgbClr>
                </a:gs>
                <a:gs pos="100000">
                  <a:srgbClr val="FFFFFF">
                    <a:alpha val="54500"/>
                  </a:srgbClr>
                </a:gs>
              </a:gsLst>
              <a:lin ang="0"/>
            </a:gradFill>
            <a:ln cap="sq">
              <a:noFill/>
              <a:prstDash val="solid"/>
              <a:miter/>
            </a:ln>
          </p:spPr>
        </p:sp>
        <p:sp>
          <p:nvSpPr>
            <p:cNvPr name="TextBox 59" id="59"/>
            <p:cNvSpPr txBox="true"/>
            <p:nvPr/>
          </p:nvSpPr>
          <p:spPr>
            <a:xfrm>
              <a:off x="0" y="-28575"/>
              <a:ext cx="393204" cy="705215"/>
            </a:xfrm>
            <a:prstGeom prst="rect">
              <a:avLst/>
            </a:prstGeom>
          </p:spPr>
          <p:txBody>
            <a:bodyPr anchor="ctr" rtlCol="false" tIns="65627" lIns="65627" bIns="65627" rIns="65627"/>
            <a:lstStyle/>
            <a:p>
              <a:pPr algn="ctr" marL="0" indent="0" lvl="0">
                <a:lnSpc>
                  <a:spcPts val="2380"/>
                </a:lnSpc>
                <a:spcBef>
                  <a:spcPct val="0"/>
                </a:spcBef>
              </a:pPr>
            </a:p>
          </p:txBody>
        </p:sp>
      </p:grpSp>
      <p:grpSp>
        <p:nvGrpSpPr>
          <p:cNvPr name="Group 60" id="60"/>
          <p:cNvGrpSpPr/>
          <p:nvPr/>
        </p:nvGrpSpPr>
        <p:grpSpPr>
          <a:xfrm rot="0">
            <a:off x="7932838" y="2603890"/>
            <a:ext cx="1883491" cy="1030653"/>
            <a:chOff x="0" y="0"/>
            <a:chExt cx="393204" cy="215163"/>
          </a:xfrm>
        </p:grpSpPr>
        <p:sp>
          <p:nvSpPr>
            <p:cNvPr name="Freeform 61" id="61"/>
            <p:cNvSpPr/>
            <p:nvPr/>
          </p:nvSpPr>
          <p:spPr>
            <a:xfrm flipH="false" flipV="false" rot="0">
              <a:off x="0" y="0"/>
              <a:ext cx="393204" cy="215163"/>
            </a:xfrm>
            <a:custGeom>
              <a:avLst/>
              <a:gdLst/>
              <a:ahLst/>
              <a:cxnLst/>
              <a:rect r="r" b="b" t="t" l="l"/>
              <a:pathLst>
                <a:path h="215163" w="393204">
                  <a:moveTo>
                    <a:pt x="90429" y="0"/>
                  </a:moveTo>
                  <a:lnTo>
                    <a:pt x="302775" y="0"/>
                  </a:lnTo>
                  <a:cubicBezTo>
                    <a:pt x="352717" y="0"/>
                    <a:pt x="393204" y="40486"/>
                    <a:pt x="393204" y="90429"/>
                  </a:cubicBezTo>
                  <a:lnTo>
                    <a:pt x="393204" y="124734"/>
                  </a:lnTo>
                  <a:cubicBezTo>
                    <a:pt x="393204" y="174676"/>
                    <a:pt x="352717" y="215163"/>
                    <a:pt x="302775" y="215163"/>
                  </a:cubicBezTo>
                  <a:lnTo>
                    <a:pt x="90429" y="215163"/>
                  </a:lnTo>
                  <a:cubicBezTo>
                    <a:pt x="40486" y="215163"/>
                    <a:pt x="0" y="174676"/>
                    <a:pt x="0" y="124734"/>
                  </a:cubicBezTo>
                  <a:lnTo>
                    <a:pt x="0" y="90429"/>
                  </a:lnTo>
                  <a:cubicBezTo>
                    <a:pt x="0" y="40486"/>
                    <a:pt x="40486" y="0"/>
                    <a:pt x="90429" y="0"/>
                  </a:cubicBezTo>
                  <a:close/>
                </a:path>
              </a:pathLst>
            </a:custGeom>
            <a:solidFill>
              <a:srgbClr val="1679AB"/>
            </a:solidFill>
            <a:ln w="9525" cap="rnd">
              <a:solidFill>
                <a:srgbClr val="FFB1B1"/>
              </a:solidFill>
              <a:prstDash val="solid"/>
              <a:round/>
            </a:ln>
          </p:spPr>
        </p:sp>
        <p:sp>
          <p:nvSpPr>
            <p:cNvPr name="TextBox 62" id="62"/>
            <p:cNvSpPr txBox="true"/>
            <p:nvPr/>
          </p:nvSpPr>
          <p:spPr>
            <a:xfrm>
              <a:off x="0" y="-28575"/>
              <a:ext cx="393204" cy="243738"/>
            </a:xfrm>
            <a:prstGeom prst="rect">
              <a:avLst/>
            </a:prstGeom>
          </p:spPr>
          <p:txBody>
            <a:bodyPr anchor="ctr" rtlCol="false" tIns="65627" lIns="65627" bIns="65627" rIns="65627"/>
            <a:lstStyle/>
            <a:p>
              <a:pPr algn="ctr" marL="0" indent="0" lvl="0">
                <a:lnSpc>
                  <a:spcPts val="2380"/>
                </a:lnSpc>
                <a:spcBef>
                  <a:spcPct val="0"/>
                </a:spcBef>
              </a:pPr>
            </a:p>
          </p:txBody>
        </p:sp>
      </p:grpSp>
      <p:sp>
        <p:nvSpPr>
          <p:cNvPr name="TextBox 63" id="63"/>
          <p:cNvSpPr txBox="true"/>
          <p:nvPr/>
        </p:nvSpPr>
        <p:spPr>
          <a:xfrm rot="0">
            <a:off x="8022642" y="3056635"/>
            <a:ext cx="1765991" cy="298786"/>
          </a:xfrm>
          <a:prstGeom prst="rect">
            <a:avLst/>
          </a:prstGeom>
        </p:spPr>
        <p:txBody>
          <a:bodyPr anchor="t" rtlCol="false" tIns="0" lIns="0" bIns="0" rIns="0">
            <a:spAutoFit/>
          </a:bodyPr>
          <a:lstStyle/>
          <a:p>
            <a:pPr algn="ctr">
              <a:lnSpc>
                <a:spcPts val="2322"/>
              </a:lnSpc>
            </a:pPr>
            <a:r>
              <a:rPr lang="en-US" b="true" sz="2254">
                <a:solidFill>
                  <a:srgbClr val="F2F1DC"/>
                </a:solidFill>
                <a:latin typeface="Canva Sans Bold"/>
                <a:ea typeface="Canva Sans Bold"/>
                <a:cs typeface="Canva Sans Bold"/>
                <a:sym typeface="Canva Sans Bold"/>
              </a:rPr>
              <a:t>Cloud</a:t>
            </a:r>
          </a:p>
        </p:txBody>
      </p:sp>
      <p:sp>
        <p:nvSpPr>
          <p:cNvPr name="TextBox 64" id="64"/>
          <p:cNvSpPr txBox="true"/>
          <p:nvPr/>
        </p:nvSpPr>
        <p:spPr>
          <a:xfrm rot="0">
            <a:off x="8056937" y="3974543"/>
            <a:ext cx="1638752" cy="1430924"/>
          </a:xfrm>
          <a:prstGeom prst="rect">
            <a:avLst/>
          </a:prstGeom>
        </p:spPr>
        <p:txBody>
          <a:bodyPr anchor="t" rtlCol="false" tIns="0" lIns="0" bIns="0" rIns="0">
            <a:spAutoFit/>
          </a:bodyPr>
          <a:lstStyle/>
          <a:p>
            <a:pPr algn="ctr">
              <a:lnSpc>
                <a:spcPts val="2102"/>
              </a:lnSpc>
            </a:pPr>
            <a:r>
              <a:rPr lang="en-US" sz="1844" b="true">
                <a:solidFill>
                  <a:srgbClr val="F2F1DC"/>
                </a:solidFill>
                <a:latin typeface="Canva Sans Bold"/>
                <a:ea typeface="Canva Sans Bold"/>
                <a:cs typeface="Canva Sans Bold"/>
                <a:sym typeface="Canva Sans Bold"/>
              </a:rPr>
              <a:t>Amazon Web Services</a:t>
            </a:r>
          </a:p>
          <a:p>
            <a:pPr algn="ctr">
              <a:lnSpc>
                <a:spcPts val="1955"/>
              </a:lnSpc>
            </a:pPr>
          </a:p>
          <a:p>
            <a:pPr algn="ctr">
              <a:lnSpc>
                <a:spcPts val="1808"/>
              </a:lnSpc>
            </a:pPr>
            <a:r>
              <a:rPr lang="en-US" b="true" sz="1586">
                <a:solidFill>
                  <a:srgbClr val="000000"/>
                </a:solidFill>
                <a:latin typeface="Canva Sans Bold"/>
                <a:ea typeface="Canva Sans Bold"/>
                <a:cs typeface="Canva Sans Bold"/>
                <a:sym typeface="Canva Sans Bold"/>
              </a:rPr>
              <a:t> (for hosting and services like EC2 for hosting)</a:t>
            </a:r>
          </a:p>
        </p:txBody>
      </p:sp>
      <p:grpSp>
        <p:nvGrpSpPr>
          <p:cNvPr name="Group 65" id="65"/>
          <p:cNvGrpSpPr/>
          <p:nvPr/>
        </p:nvGrpSpPr>
        <p:grpSpPr>
          <a:xfrm rot="0">
            <a:off x="9921103" y="2603890"/>
            <a:ext cx="5827696" cy="3330026"/>
            <a:chOff x="0" y="0"/>
            <a:chExt cx="7770262" cy="4440035"/>
          </a:xfrm>
        </p:grpSpPr>
        <p:grpSp>
          <p:nvGrpSpPr>
            <p:cNvPr name="Group 66" id="66"/>
            <p:cNvGrpSpPr/>
            <p:nvPr/>
          </p:nvGrpSpPr>
          <p:grpSpPr>
            <a:xfrm rot="0">
              <a:off x="0" y="67624"/>
              <a:ext cx="2511321" cy="4321579"/>
              <a:chOff x="0" y="0"/>
              <a:chExt cx="393204" cy="676640"/>
            </a:xfrm>
          </p:grpSpPr>
          <p:sp>
            <p:nvSpPr>
              <p:cNvPr name="Freeform 67" id="67"/>
              <p:cNvSpPr/>
              <p:nvPr/>
            </p:nvSpPr>
            <p:spPr>
              <a:xfrm flipH="false" flipV="false" rot="0">
                <a:off x="0" y="0"/>
                <a:ext cx="393204" cy="676640"/>
              </a:xfrm>
              <a:custGeom>
                <a:avLst/>
                <a:gdLst/>
                <a:ahLst/>
                <a:cxnLst/>
                <a:rect r="r" b="b" t="t" l="l"/>
                <a:pathLst>
                  <a:path h="676640" w="393204">
                    <a:moveTo>
                      <a:pt x="65767" y="0"/>
                    </a:moveTo>
                    <a:lnTo>
                      <a:pt x="327437" y="0"/>
                    </a:lnTo>
                    <a:cubicBezTo>
                      <a:pt x="363759" y="0"/>
                      <a:pt x="393204" y="29445"/>
                      <a:pt x="393204" y="65767"/>
                    </a:cubicBezTo>
                    <a:lnTo>
                      <a:pt x="393204" y="610874"/>
                    </a:lnTo>
                    <a:cubicBezTo>
                      <a:pt x="393204" y="647196"/>
                      <a:pt x="363759" y="676640"/>
                      <a:pt x="327437" y="676640"/>
                    </a:cubicBezTo>
                    <a:lnTo>
                      <a:pt x="65767" y="676640"/>
                    </a:lnTo>
                    <a:cubicBezTo>
                      <a:pt x="29445" y="676640"/>
                      <a:pt x="0" y="647196"/>
                      <a:pt x="0" y="610874"/>
                    </a:cubicBezTo>
                    <a:lnTo>
                      <a:pt x="0" y="65767"/>
                    </a:lnTo>
                    <a:cubicBezTo>
                      <a:pt x="0" y="29445"/>
                      <a:pt x="29445" y="0"/>
                      <a:pt x="65767" y="0"/>
                    </a:cubicBezTo>
                    <a:close/>
                  </a:path>
                </a:pathLst>
              </a:custGeom>
              <a:gradFill rotWithShape="true">
                <a:gsLst>
                  <a:gs pos="0">
                    <a:srgbClr val="3A61B9">
                      <a:alpha val="100000"/>
                    </a:srgbClr>
                  </a:gs>
                  <a:gs pos="100000">
                    <a:srgbClr val="FFFFFF">
                      <a:alpha val="54500"/>
                    </a:srgbClr>
                  </a:gs>
                </a:gsLst>
                <a:lin ang="0"/>
              </a:gradFill>
              <a:ln cap="sq">
                <a:noFill/>
                <a:prstDash val="solid"/>
                <a:miter/>
              </a:ln>
            </p:spPr>
          </p:sp>
          <p:sp>
            <p:nvSpPr>
              <p:cNvPr name="TextBox 68" id="68"/>
              <p:cNvSpPr txBox="true"/>
              <p:nvPr/>
            </p:nvSpPr>
            <p:spPr>
              <a:xfrm>
                <a:off x="0" y="-28575"/>
                <a:ext cx="393204" cy="705215"/>
              </a:xfrm>
              <a:prstGeom prst="rect">
                <a:avLst/>
              </a:prstGeom>
            </p:spPr>
            <p:txBody>
              <a:bodyPr anchor="ctr" rtlCol="false" tIns="65627" lIns="65627" bIns="65627" rIns="65627"/>
              <a:lstStyle/>
              <a:p>
                <a:pPr algn="ctr">
                  <a:lnSpc>
                    <a:spcPts val="2380"/>
                  </a:lnSpc>
                </a:pPr>
              </a:p>
            </p:txBody>
          </p:sp>
        </p:grpSp>
        <p:grpSp>
          <p:nvGrpSpPr>
            <p:cNvPr name="Group 69" id="69"/>
            <p:cNvGrpSpPr/>
            <p:nvPr/>
          </p:nvGrpSpPr>
          <p:grpSpPr>
            <a:xfrm rot="0">
              <a:off x="0" y="14580"/>
              <a:ext cx="2515934" cy="1366113"/>
              <a:chOff x="0" y="0"/>
              <a:chExt cx="393926" cy="213896"/>
            </a:xfrm>
          </p:grpSpPr>
          <p:sp>
            <p:nvSpPr>
              <p:cNvPr name="Freeform 70" id="70"/>
              <p:cNvSpPr/>
              <p:nvPr/>
            </p:nvSpPr>
            <p:spPr>
              <a:xfrm flipH="false" flipV="false" rot="0">
                <a:off x="0" y="0"/>
                <a:ext cx="393926" cy="213896"/>
              </a:xfrm>
              <a:custGeom>
                <a:avLst/>
                <a:gdLst/>
                <a:ahLst/>
                <a:cxnLst/>
                <a:rect r="r" b="b" t="t" l="l"/>
                <a:pathLst>
                  <a:path h="213896" w="393926">
                    <a:moveTo>
                      <a:pt x="90263" y="0"/>
                    </a:moveTo>
                    <a:lnTo>
                      <a:pt x="303663" y="0"/>
                    </a:lnTo>
                    <a:cubicBezTo>
                      <a:pt x="353514" y="0"/>
                      <a:pt x="393926" y="40412"/>
                      <a:pt x="393926" y="90263"/>
                    </a:cubicBezTo>
                    <a:lnTo>
                      <a:pt x="393926" y="123632"/>
                    </a:lnTo>
                    <a:cubicBezTo>
                      <a:pt x="393926" y="147572"/>
                      <a:pt x="384416" y="170531"/>
                      <a:pt x="367489" y="187458"/>
                    </a:cubicBezTo>
                    <a:cubicBezTo>
                      <a:pt x="350561" y="204386"/>
                      <a:pt x="327602" y="213896"/>
                      <a:pt x="303663" y="213896"/>
                    </a:cubicBezTo>
                    <a:lnTo>
                      <a:pt x="90263" y="213896"/>
                    </a:lnTo>
                    <a:cubicBezTo>
                      <a:pt x="66324" y="213896"/>
                      <a:pt x="43365" y="204386"/>
                      <a:pt x="26437" y="187458"/>
                    </a:cubicBezTo>
                    <a:cubicBezTo>
                      <a:pt x="9510" y="170531"/>
                      <a:pt x="0" y="147572"/>
                      <a:pt x="0" y="123632"/>
                    </a:cubicBezTo>
                    <a:lnTo>
                      <a:pt x="0" y="90263"/>
                    </a:lnTo>
                    <a:cubicBezTo>
                      <a:pt x="0" y="66324"/>
                      <a:pt x="9510" y="43365"/>
                      <a:pt x="26437" y="26437"/>
                    </a:cubicBezTo>
                    <a:cubicBezTo>
                      <a:pt x="43365" y="9510"/>
                      <a:pt x="66324" y="0"/>
                      <a:pt x="90263" y="0"/>
                    </a:cubicBezTo>
                    <a:close/>
                  </a:path>
                </a:pathLst>
              </a:custGeom>
              <a:solidFill>
                <a:srgbClr val="1679AB"/>
              </a:solidFill>
              <a:ln w="9525" cap="rnd">
                <a:solidFill>
                  <a:srgbClr val="FFB1B1"/>
                </a:solidFill>
                <a:prstDash val="solid"/>
                <a:round/>
              </a:ln>
            </p:spPr>
          </p:sp>
          <p:sp>
            <p:nvSpPr>
              <p:cNvPr name="TextBox 71" id="71"/>
              <p:cNvSpPr txBox="true"/>
              <p:nvPr/>
            </p:nvSpPr>
            <p:spPr>
              <a:xfrm>
                <a:off x="0" y="-28575"/>
                <a:ext cx="393926" cy="242471"/>
              </a:xfrm>
              <a:prstGeom prst="rect">
                <a:avLst/>
              </a:prstGeom>
            </p:spPr>
            <p:txBody>
              <a:bodyPr anchor="ctr" rtlCol="false" tIns="65627" lIns="65627" bIns="65627" rIns="65627"/>
              <a:lstStyle/>
              <a:p>
                <a:pPr algn="ctr">
                  <a:lnSpc>
                    <a:spcPts val="2380"/>
                  </a:lnSpc>
                </a:pPr>
              </a:p>
            </p:txBody>
          </p:sp>
        </p:grpSp>
        <p:sp>
          <p:nvSpPr>
            <p:cNvPr name="TextBox 72" id="72"/>
            <p:cNvSpPr txBox="true"/>
            <p:nvPr/>
          </p:nvSpPr>
          <p:spPr>
            <a:xfrm rot="0">
              <a:off x="80640" y="534180"/>
              <a:ext cx="2354655" cy="403959"/>
            </a:xfrm>
            <a:prstGeom prst="rect">
              <a:avLst/>
            </a:prstGeom>
          </p:spPr>
          <p:txBody>
            <a:bodyPr anchor="t" rtlCol="false" tIns="0" lIns="0" bIns="0" rIns="0">
              <a:spAutoFit/>
            </a:bodyPr>
            <a:lstStyle/>
            <a:p>
              <a:pPr algn="ctr">
                <a:lnSpc>
                  <a:spcPts val="2322"/>
                </a:lnSpc>
              </a:pPr>
              <a:r>
                <a:rPr lang="en-US" b="true" sz="2254">
                  <a:solidFill>
                    <a:srgbClr val="F5FFF5"/>
                  </a:solidFill>
                  <a:latin typeface="Canva Sans Bold"/>
                  <a:ea typeface="Canva Sans Bold"/>
                  <a:cs typeface="Canva Sans Bold"/>
                  <a:sym typeface="Canva Sans Bold"/>
                </a:rPr>
                <a:t>Geospatial</a:t>
              </a:r>
            </a:p>
          </p:txBody>
        </p:sp>
        <p:sp>
          <p:nvSpPr>
            <p:cNvPr name="TextBox 73" id="73"/>
            <p:cNvSpPr txBox="true"/>
            <p:nvPr/>
          </p:nvSpPr>
          <p:spPr>
            <a:xfrm rot="0">
              <a:off x="212786" y="1828690"/>
              <a:ext cx="2185003" cy="1749967"/>
            </a:xfrm>
            <a:prstGeom prst="rect">
              <a:avLst/>
            </a:prstGeom>
          </p:spPr>
          <p:txBody>
            <a:bodyPr anchor="t" rtlCol="false" tIns="0" lIns="0" bIns="0" rIns="0">
              <a:spAutoFit/>
            </a:bodyPr>
            <a:lstStyle/>
            <a:p>
              <a:pPr algn="ctr">
                <a:lnSpc>
                  <a:spcPts val="2467"/>
                </a:lnSpc>
              </a:pPr>
              <a:r>
                <a:rPr lang="en-US" sz="1973" b="true">
                  <a:solidFill>
                    <a:srgbClr val="F2F1DC"/>
                  </a:solidFill>
                  <a:latin typeface="Canva Sans Bold"/>
                  <a:ea typeface="Canva Sans Bold"/>
                  <a:cs typeface="Canva Sans Bold"/>
                  <a:sym typeface="Canva Sans Bold"/>
                </a:rPr>
                <a:t>ArcGIS </a:t>
              </a:r>
            </a:p>
            <a:p>
              <a:pPr algn="ctr">
                <a:lnSpc>
                  <a:spcPts val="2144"/>
                </a:lnSpc>
              </a:pPr>
            </a:p>
            <a:p>
              <a:pPr algn="ctr">
                <a:lnSpc>
                  <a:spcPts val="1982"/>
                </a:lnSpc>
              </a:pPr>
              <a:r>
                <a:rPr lang="en-US" b="true" sz="1586">
                  <a:solidFill>
                    <a:srgbClr val="000000"/>
                  </a:solidFill>
                  <a:latin typeface="Canva Sans Bold"/>
                  <a:ea typeface="Canva Sans Bold"/>
                  <a:cs typeface="Canva Sans Bold"/>
                  <a:sym typeface="Canva Sans Bold"/>
                </a:rPr>
                <a:t>(for interactive geospatial map visualization)</a:t>
              </a:r>
            </a:p>
          </p:txBody>
        </p:sp>
        <p:grpSp>
          <p:nvGrpSpPr>
            <p:cNvPr name="Group 74" id="74"/>
            <p:cNvGrpSpPr/>
            <p:nvPr/>
          </p:nvGrpSpPr>
          <p:grpSpPr>
            <a:xfrm rot="0">
              <a:off x="2663089" y="45148"/>
              <a:ext cx="2511321" cy="4321579"/>
              <a:chOff x="0" y="0"/>
              <a:chExt cx="393204" cy="676640"/>
            </a:xfrm>
          </p:grpSpPr>
          <p:sp>
            <p:nvSpPr>
              <p:cNvPr name="Freeform 75" id="75"/>
              <p:cNvSpPr/>
              <p:nvPr/>
            </p:nvSpPr>
            <p:spPr>
              <a:xfrm flipH="false" flipV="false" rot="0">
                <a:off x="0" y="0"/>
                <a:ext cx="393204" cy="676640"/>
              </a:xfrm>
              <a:custGeom>
                <a:avLst/>
                <a:gdLst/>
                <a:ahLst/>
                <a:cxnLst/>
                <a:rect r="r" b="b" t="t" l="l"/>
                <a:pathLst>
                  <a:path h="676640" w="393204">
                    <a:moveTo>
                      <a:pt x="65767" y="0"/>
                    </a:moveTo>
                    <a:lnTo>
                      <a:pt x="327437" y="0"/>
                    </a:lnTo>
                    <a:cubicBezTo>
                      <a:pt x="363759" y="0"/>
                      <a:pt x="393204" y="29445"/>
                      <a:pt x="393204" y="65767"/>
                    </a:cubicBezTo>
                    <a:lnTo>
                      <a:pt x="393204" y="610874"/>
                    </a:lnTo>
                    <a:cubicBezTo>
                      <a:pt x="393204" y="647196"/>
                      <a:pt x="363759" y="676640"/>
                      <a:pt x="327437" y="676640"/>
                    </a:cubicBezTo>
                    <a:lnTo>
                      <a:pt x="65767" y="676640"/>
                    </a:lnTo>
                    <a:cubicBezTo>
                      <a:pt x="29445" y="676640"/>
                      <a:pt x="0" y="647196"/>
                      <a:pt x="0" y="610874"/>
                    </a:cubicBezTo>
                    <a:lnTo>
                      <a:pt x="0" y="65767"/>
                    </a:lnTo>
                    <a:cubicBezTo>
                      <a:pt x="0" y="29445"/>
                      <a:pt x="29445" y="0"/>
                      <a:pt x="65767" y="0"/>
                    </a:cubicBezTo>
                    <a:close/>
                  </a:path>
                </a:pathLst>
              </a:custGeom>
              <a:gradFill rotWithShape="true">
                <a:gsLst>
                  <a:gs pos="0">
                    <a:srgbClr val="3A61B9">
                      <a:alpha val="100000"/>
                    </a:srgbClr>
                  </a:gs>
                  <a:gs pos="100000">
                    <a:srgbClr val="FFFFFF">
                      <a:alpha val="54500"/>
                    </a:srgbClr>
                  </a:gs>
                </a:gsLst>
                <a:lin ang="0"/>
              </a:gradFill>
              <a:ln cap="sq">
                <a:noFill/>
                <a:prstDash val="solid"/>
                <a:miter/>
              </a:ln>
            </p:spPr>
          </p:sp>
          <p:sp>
            <p:nvSpPr>
              <p:cNvPr name="TextBox 76" id="76"/>
              <p:cNvSpPr txBox="true"/>
              <p:nvPr/>
            </p:nvSpPr>
            <p:spPr>
              <a:xfrm>
                <a:off x="0" y="-28575"/>
                <a:ext cx="393204" cy="705215"/>
              </a:xfrm>
              <a:prstGeom prst="rect">
                <a:avLst/>
              </a:prstGeom>
            </p:spPr>
            <p:txBody>
              <a:bodyPr anchor="ctr" rtlCol="false" tIns="65627" lIns="65627" bIns="65627" rIns="65627"/>
              <a:lstStyle/>
              <a:p>
                <a:pPr algn="ctr" marL="0" indent="0" lvl="0">
                  <a:lnSpc>
                    <a:spcPts val="2380"/>
                  </a:lnSpc>
                  <a:spcBef>
                    <a:spcPct val="0"/>
                  </a:spcBef>
                </a:pPr>
              </a:p>
            </p:txBody>
          </p:sp>
        </p:grpSp>
        <p:grpSp>
          <p:nvGrpSpPr>
            <p:cNvPr name="Group 77" id="77"/>
            <p:cNvGrpSpPr/>
            <p:nvPr/>
          </p:nvGrpSpPr>
          <p:grpSpPr>
            <a:xfrm rot="0">
              <a:off x="2652115" y="0"/>
              <a:ext cx="2533268" cy="1366113"/>
              <a:chOff x="0" y="0"/>
              <a:chExt cx="396640" cy="213896"/>
            </a:xfrm>
          </p:grpSpPr>
          <p:sp>
            <p:nvSpPr>
              <p:cNvPr name="Freeform 78" id="78"/>
              <p:cNvSpPr/>
              <p:nvPr/>
            </p:nvSpPr>
            <p:spPr>
              <a:xfrm flipH="false" flipV="false" rot="0">
                <a:off x="0" y="0"/>
                <a:ext cx="396640" cy="213896"/>
              </a:xfrm>
              <a:custGeom>
                <a:avLst/>
                <a:gdLst/>
                <a:ahLst/>
                <a:cxnLst/>
                <a:rect r="r" b="b" t="t" l="l"/>
                <a:pathLst>
                  <a:path h="213896" w="396640">
                    <a:moveTo>
                      <a:pt x="89646" y="0"/>
                    </a:moveTo>
                    <a:lnTo>
                      <a:pt x="306995" y="0"/>
                    </a:lnTo>
                    <a:cubicBezTo>
                      <a:pt x="330770" y="0"/>
                      <a:pt x="353572" y="9445"/>
                      <a:pt x="370384" y="26257"/>
                    </a:cubicBezTo>
                    <a:cubicBezTo>
                      <a:pt x="387195" y="43068"/>
                      <a:pt x="396640" y="65870"/>
                      <a:pt x="396640" y="89646"/>
                    </a:cubicBezTo>
                    <a:lnTo>
                      <a:pt x="396640" y="124250"/>
                    </a:lnTo>
                    <a:cubicBezTo>
                      <a:pt x="396640" y="148026"/>
                      <a:pt x="387195" y="170827"/>
                      <a:pt x="370384" y="187639"/>
                    </a:cubicBezTo>
                    <a:cubicBezTo>
                      <a:pt x="353572" y="204451"/>
                      <a:pt x="330770" y="213896"/>
                      <a:pt x="306995" y="213896"/>
                    </a:cubicBezTo>
                    <a:lnTo>
                      <a:pt x="89646" y="213896"/>
                    </a:lnTo>
                    <a:cubicBezTo>
                      <a:pt x="65870" y="213896"/>
                      <a:pt x="43068" y="204451"/>
                      <a:pt x="26257" y="187639"/>
                    </a:cubicBezTo>
                    <a:cubicBezTo>
                      <a:pt x="9445" y="170827"/>
                      <a:pt x="0" y="148026"/>
                      <a:pt x="0" y="124250"/>
                    </a:cubicBezTo>
                    <a:lnTo>
                      <a:pt x="0" y="89646"/>
                    </a:lnTo>
                    <a:cubicBezTo>
                      <a:pt x="0" y="65870"/>
                      <a:pt x="9445" y="43068"/>
                      <a:pt x="26257" y="26257"/>
                    </a:cubicBezTo>
                    <a:cubicBezTo>
                      <a:pt x="43068" y="9445"/>
                      <a:pt x="65870" y="0"/>
                      <a:pt x="89646" y="0"/>
                    </a:cubicBezTo>
                    <a:close/>
                  </a:path>
                </a:pathLst>
              </a:custGeom>
              <a:solidFill>
                <a:srgbClr val="1679AB"/>
              </a:solidFill>
              <a:ln w="9525" cap="rnd">
                <a:solidFill>
                  <a:srgbClr val="FFB1B1"/>
                </a:solidFill>
                <a:prstDash val="solid"/>
                <a:round/>
              </a:ln>
            </p:spPr>
          </p:sp>
          <p:sp>
            <p:nvSpPr>
              <p:cNvPr name="TextBox 79" id="79"/>
              <p:cNvSpPr txBox="true"/>
              <p:nvPr/>
            </p:nvSpPr>
            <p:spPr>
              <a:xfrm>
                <a:off x="0" y="-28575"/>
                <a:ext cx="396640" cy="242471"/>
              </a:xfrm>
              <a:prstGeom prst="rect">
                <a:avLst/>
              </a:prstGeom>
            </p:spPr>
            <p:txBody>
              <a:bodyPr anchor="ctr" rtlCol="false" tIns="65627" lIns="65627" bIns="65627" rIns="65627"/>
              <a:lstStyle/>
              <a:p>
                <a:pPr algn="ctr" marL="0" indent="0" lvl="0">
                  <a:lnSpc>
                    <a:spcPts val="2380"/>
                  </a:lnSpc>
                  <a:spcBef>
                    <a:spcPct val="0"/>
                  </a:spcBef>
                </a:pPr>
              </a:p>
            </p:txBody>
          </p:sp>
        </p:grpSp>
        <p:sp>
          <p:nvSpPr>
            <p:cNvPr name="TextBox 80" id="80"/>
            <p:cNvSpPr txBox="true"/>
            <p:nvPr/>
          </p:nvSpPr>
          <p:spPr>
            <a:xfrm rot="0">
              <a:off x="2730448" y="571108"/>
              <a:ext cx="2354655" cy="411082"/>
            </a:xfrm>
            <a:prstGeom prst="rect">
              <a:avLst/>
            </a:prstGeom>
          </p:spPr>
          <p:txBody>
            <a:bodyPr anchor="t" rtlCol="false" tIns="0" lIns="0" bIns="0" rIns="0">
              <a:spAutoFit/>
            </a:bodyPr>
            <a:lstStyle/>
            <a:p>
              <a:pPr algn="ctr">
                <a:lnSpc>
                  <a:spcPts val="2322"/>
                </a:lnSpc>
              </a:pPr>
              <a:r>
                <a:rPr lang="en-US" b="true" sz="2254">
                  <a:solidFill>
                    <a:srgbClr val="F2F1DC"/>
                  </a:solidFill>
                  <a:latin typeface="Canva Sans Bold"/>
                  <a:ea typeface="Canva Sans Bold"/>
                  <a:cs typeface="Canva Sans Bold"/>
                  <a:sym typeface="Canva Sans Bold"/>
                </a:rPr>
                <a:t>API</a:t>
              </a:r>
            </a:p>
          </p:txBody>
        </p:sp>
        <p:grpSp>
          <p:nvGrpSpPr>
            <p:cNvPr name="Group 81" id="81"/>
            <p:cNvGrpSpPr/>
            <p:nvPr/>
          </p:nvGrpSpPr>
          <p:grpSpPr>
            <a:xfrm rot="0">
              <a:off x="5258941" y="118456"/>
              <a:ext cx="2511321" cy="4321579"/>
              <a:chOff x="0" y="0"/>
              <a:chExt cx="393204" cy="676640"/>
            </a:xfrm>
          </p:grpSpPr>
          <p:sp>
            <p:nvSpPr>
              <p:cNvPr name="Freeform 82" id="82"/>
              <p:cNvSpPr/>
              <p:nvPr/>
            </p:nvSpPr>
            <p:spPr>
              <a:xfrm flipH="false" flipV="false" rot="0">
                <a:off x="0" y="0"/>
                <a:ext cx="393204" cy="676640"/>
              </a:xfrm>
              <a:custGeom>
                <a:avLst/>
                <a:gdLst/>
                <a:ahLst/>
                <a:cxnLst/>
                <a:rect r="r" b="b" t="t" l="l"/>
                <a:pathLst>
                  <a:path h="676640" w="393204">
                    <a:moveTo>
                      <a:pt x="65767" y="0"/>
                    </a:moveTo>
                    <a:lnTo>
                      <a:pt x="327437" y="0"/>
                    </a:lnTo>
                    <a:cubicBezTo>
                      <a:pt x="363759" y="0"/>
                      <a:pt x="393204" y="29445"/>
                      <a:pt x="393204" y="65767"/>
                    </a:cubicBezTo>
                    <a:lnTo>
                      <a:pt x="393204" y="610874"/>
                    </a:lnTo>
                    <a:cubicBezTo>
                      <a:pt x="393204" y="647196"/>
                      <a:pt x="363759" y="676640"/>
                      <a:pt x="327437" y="676640"/>
                    </a:cubicBezTo>
                    <a:lnTo>
                      <a:pt x="65767" y="676640"/>
                    </a:lnTo>
                    <a:cubicBezTo>
                      <a:pt x="29445" y="676640"/>
                      <a:pt x="0" y="647196"/>
                      <a:pt x="0" y="610874"/>
                    </a:cubicBezTo>
                    <a:lnTo>
                      <a:pt x="0" y="65767"/>
                    </a:lnTo>
                    <a:cubicBezTo>
                      <a:pt x="0" y="29445"/>
                      <a:pt x="29445" y="0"/>
                      <a:pt x="65767" y="0"/>
                    </a:cubicBezTo>
                    <a:close/>
                  </a:path>
                </a:pathLst>
              </a:custGeom>
              <a:gradFill rotWithShape="true">
                <a:gsLst>
                  <a:gs pos="0">
                    <a:srgbClr val="3A61B9">
                      <a:alpha val="100000"/>
                    </a:srgbClr>
                  </a:gs>
                  <a:gs pos="100000">
                    <a:srgbClr val="FFFFFF">
                      <a:alpha val="54500"/>
                    </a:srgbClr>
                  </a:gs>
                </a:gsLst>
                <a:lin ang="0"/>
              </a:gradFill>
              <a:ln cap="sq">
                <a:noFill/>
                <a:prstDash val="solid"/>
                <a:miter/>
              </a:ln>
            </p:spPr>
          </p:sp>
          <p:sp>
            <p:nvSpPr>
              <p:cNvPr name="TextBox 83" id="83"/>
              <p:cNvSpPr txBox="true"/>
              <p:nvPr/>
            </p:nvSpPr>
            <p:spPr>
              <a:xfrm>
                <a:off x="0" y="-28575"/>
                <a:ext cx="393204" cy="705215"/>
              </a:xfrm>
              <a:prstGeom prst="rect">
                <a:avLst/>
              </a:prstGeom>
            </p:spPr>
            <p:txBody>
              <a:bodyPr anchor="ctr" rtlCol="false" tIns="65627" lIns="65627" bIns="65627" rIns="65627"/>
              <a:lstStyle/>
              <a:p>
                <a:pPr algn="ctr" marL="0" indent="0" lvl="0">
                  <a:lnSpc>
                    <a:spcPts val="2380"/>
                  </a:lnSpc>
                  <a:spcBef>
                    <a:spcPct val="0"/>
                  </a:spcBef>
                </a:pPr>
              </a:p>
            </p:txBody>
          </p:sp>
        </p:grpSp>
        <p:grpSp>
          <p:nvGrpSpPr>
            <p:cNvPr name="Group 84" id="84"/>
            <p:cNvGrpSpPr/>
            <p:nvPr/>
          </p:nvGrpSpPr>
          <p:grpSpPr>
            <a:xfrm rot="0">
              <a:off x="5258941" y="14580"/>
              <a:ext cx="2511321" cy="1366113"/>
              <a:chOff x="0" y="0"/>
              <a:chExt cx="393204" cy="213896"/>
            </a:xfrm>
          </p:grpSpPr>
          <p:sp>
            <p:nvSpPr>
              <p:cNvPr name="Freeform 85" id="85"/>
              <p:cNvSpPr/>
              <p:nvPr/>
            </p:nvSpPr>
            <p:spPr>
              <a:xfrm flipH="false" flipV="false" rot="0">
                <a:off x="0" y="0"/>
                <a:ext cx="393204" cy="213896"/>
              </a:xfrm>
              <a:custGeom>
                <a:avLst/>
                <a:gdLst/>
                <a:ahLst/>
                <a:cxnLst/>
                <a:rect r="r" b="b" t="t" l="l"/>
                <a:pathLst>
                  <a:path h="213896" w="393204">
                    <a:moveTo>
                      <a:pt x="90429" y="0"/>
                    </a:moveTo>
                    <a:lnTo>
                      <a:pt x="302775" y="0"/>
                    </a:lnTo>
                    <a:cubicBezTo>
                      <a:pt x="352717" y="0"/>
                      <a:pt x="393204" y="40486"/>
                      <a:pt x="393204" y="90429"/>
                    </a:cubicBezTo>
                    <a:lnTo>
                      <a:pt x="393204" y="123467"/>
                    </a:lnTo>
                    <a:cubicBezTo>
                      <a:pt x="393204" y="173409"/>
                      <a:pt x="352717" y="213896"/>
                      <a:pt x="302775" y="213896"/>
                    </a:cubicBezTo>
                    <a:lnTo>
                      <a:pt x="90429" y="213896"/>
                    </a:lnTo>
                    <a:cubicBezTo>
                      <a:pt x="40486" y="213896"/>
                      <a:pt x="0" y="173409"/>
                      <a:pt x="0" y="123467"/>
                    </a:cubicBezTo>
                    <a:lnTo>
                      <a:pt x="0" y="90429"/>
                    </a:lnTo>
                    <a:cubicBezTo>
                      <a:pt x="0" y="40486"/>
                      <a:pt x="40486" y="0"/>
                      <a:pt x="90429" y="0"/>
                    </a:cubicBezTo>
                    <a:close/>
                  </a:path>
                </a:pathLst>
              </a:custGeom>
              <a:solidFill>
                <a:srgbClr val="1679AB"/>
              </a:solidFill>
              <a:ln w="9525" cap="rnd">
                <a:solidFill>
                  <a:srgbClr val="FFB1B1"/>
                </a:solidFill>
                <a:prstDash val="solid"/>
                <a:round/>
              </a:ln>
            </p:spPr>
          </p:sp>
          <p:sp>
            <p:nvSpPr>
              <p:cNvPr name="TextBox 86" id="86"/>
              <p:cNvSpPr txBox="true"/>
              <p:nvPr/>
            </p:nvSpPr>
            <p:spPr>
              <a:xfrm>
                <a:off x="0" y="-28575"/>
                <a:ext cx="393204" cy="242471"/>
              </a:xfrm>
              <a:prstGeom prst="rect">
                <a:avLst/>
              </a:prstGeom>
            </p:spPr>
            <p:txBody>
              <a:bodyPr anchor="ctr" rtlCol="false" tIns="65627" lIns="65627" bIns="65627" rIns="65627"/>
              <a:lstStyle/>
              <a:p>
                <a:pPr algn="ctr" marL="0" indent="0" lvl="0">
                  <a:lnSpc>
                    <a:spcPts val="2380"/>
                  </a:lnSpc>
                  <a:spcBef>
                    <a:spcPct val="0"/>
                  </a:spcBef>
                </a:pPr>
              </a:p>
            </p:txBody>
          </p:sp>
        </p:grpSp>
        <p:sp>
          <p:nvSpPr>
            <p:cNvPr name="TextBox 87" id="87"/>
            <p:cNvSpPr txBox="true"/>
            <p:nvPr/>
          </p:nvSpPr>
          <p:spPr>
            <a:xfrm rot="0">
              <a:off x="5290103" y="552280"/>
              <a:ext cx="2448997" cy="411082"/>
            </a:xfrm>
            <a:prstGeom prst="rect">
              <a:avLst/>
            </a:prstGeom>
          </p:spPr>
          <p:txBody>
            <a:bodyPr anchor="t" rtlCol="false" tIns="0" lIns="0" bIns="0" rIns="0">
              <a:spAutoFit/>
            </a:bodyPr>
            <a:lstStyle/>
            <a:p>
              <a:pPr algn="ctr">
                <a:lnSpc>
                  <a:spcPts val="2322"/>
                </a:lnSpc>
              </a:pPr>
              <a:r>
                <a:rPr lang="en-US" b="true" sz="2254">
                  <a:solidFill>
                    <a:srgbClr val="F2F1DC"/>
                  </a:solidFill>
                  <a:latin typeface="Canva Sans Bold"/>
                  <a:ea typeface="Canva Sans Bold"/>
                  <a:cs typeface="Canva Sans Bold"/>
                  <a:sym typeface="Canva Sans Bold"/>
                </a:rPr>
                <a:t>ML and AI</a:t>
              </a:r>
            </a:p>
          </p:txBody>
        </p:sp>
        <p:sp>
          <p:nvSpPr>
            <p:cNvPr name="TextBox 88" id="88"/>
            <p:cNvSpPr txBox="true"/>
            <p:nvPr/>
          </p:nvSpPr>
          <p:spPr>
            <a:xfrm rot="0">
              <a:off x="5400868" y="1424273"/>
              <a:ext cx="2227467" cy="2925720"/>
            </a:xfrm>
            <a:prstGeom prst="rect">
              <a:avLst/>
            </a:prstGeom>
          </p:spPr>
          <p:txBody>
            <a:bodyPr anchor="t" rtlCol="false" tIns="0" lIns="0" bIns="0" rIns="0">
              <a:spAutoFit/>
            </a:bodyPr>
            <a:lstStyle/>
            <a:p>
              <a:pPr algn="ctr">
                <a:lnSpc>
                  <a:spcPts val="1977"/>
                </a:lnSpc>
              </a:pPr>
              <a:r>
                <a:rPr lang="en-US" sz="1734" b="true">
                  <a:solidFill>
                    <a:srgbClr val="F2F1DC"/>
                  </a:solidFill>
                  <a:latin typeface="Canva Sans Bold"/>
                  <a:ea typeface="Canva Sans Bold"/>
                  <a:cs typeface="Canva Sans Bold"/>
                  <a:sym typeface="Canva Sans Bold"/>
                </a:rPr>
                <a:t>Pytorch</a:t>
              </a:r>
            </a:p>
            <a:p>
              <a:pPr algn="ctr">
                <a:lnSpc>
                  <a:spcPts val="1542"/>
                </a:lnSpc>
              </a:pPr>
              <a:r>
                <a:rPr lang="en-US" sz="1353" b="true">
                  <a:solidFill>
                    <a:srgbClr val="000000"/>
                  </a:solidFill>
                  <a:latin typeface="Canva Sans Bold"/>
                  <a:ea typeface="Canva Sans Bold"/>
                  <a:cs typeface="Canva Sans Bold"/>
                  <a:sym typeface="Canva Sans Bold"/>
                </a:rPr>
                <a:t>(for machine learning models)</a:t>
              </a:r>
            </a:p>
            <a:p>
              <a:pPr algn="ctr">
                <a:lnSpc>
                  <a:spcPts val="981"/>
                </a:lnSpc>
              </a:pPr>
            </a:p>
            <a:p>
              <a:pPr algn="ctr">
                <a:lnSpc>
                  <a:spcPts val="1977"/>
                </a:lnSpc>
              </a:pPr>
              <a:r>
                <a:rPr lang="en-US" sz="1734" b="true">
                  <a:solidFill>
                    <a:srgbClr val="F2F1DC"/>
                  </a:solidFill>
                  <a:latin typeface="Canva Sans Bold"/>
                  <a:ea typeface="Canva Sans Bold"/>
                  <a:cs typeface="Canva Sans Bold"/>
                  <a:sym typeface="Canva Sans Bold"/>
                </a:rPr>
                <a:t>Hugging face Langchain </a:t>
              </a:r>
            </a:p>
            <a:p>
              <a:pPr algn="ctr">
                <a:lnSpc>
                  <a:spcPts val="1542"/>
                </a:lnSpc>
              </a:pPr>
              <a:r>
                <a:rPr lang="en-US" sz="1353" b="true">
                  <a:solidFill>
                    <a:srgbClr val="000000"/>
                  </a:solidFill>
                  <a:latin typeface="Canva Sans Bold"/>
                  <a:ea typeface="Canva Sans Bold"/>
                  <a:cs typeface="Canva Sans Bold"/>
                  <a:sym typeface="Canva Sans Bold"/>
                </a:rPr>
                <a:t>for natural language processing</a:t>
              </a:r>
            </a:p>
            <a:p>
              <a:pPr algn="ctr">
                <a:lnSpc>
                  <a:spcPts val="1123"/>
                </a:lnSpc>
              </a:pPr>
            </a:p>
            <a:p>
              <a:pPr algn="ctr">
                <a:lnSpc>
                  <a:spcPts val="1977"/>
                </a:lnSpc>
              </a:pPr>
              <a:r>
                <a:rPr lang="en-US" b="true" sz="1734">
                  <a:solidFill>
                    <a:srgbClr val="F2F1DC"/>
                  </a:solidFill>
                  <a:latin typeface="Canva Sans Bold"/>
                  <a:ea typeface="Canva Sans Bold"/>
                  <a:cs typeface="Canva Sans Bold"/>
                  <a:sym typeface="Canva Sans Bold"/>
                </a:rPr>
                <a:t>L</a:t>
              </a:r>
              <a:r>
                <a:rPr lang="en-US" b="true" sz="1734">
                  <a:solidFill>
                    <a:srgbClr val="F2F1DC"/>
                  </a:solidFill>
                  <a:latin typeface="Canva Sans Bold"/>
                  <a:ea typeface="Canva Sans Bold"/>
                  <a:cs typeface="Canva Sans Bold"/>
                  <a:sym typeface="Canva Sans Bold"/>
                </a:rPr>
                <a:t>lama3.1</a:t>
              </a:r>
            </a:p>
          </p:txBody>
        </p:sp>
        <p:sp>
          <p:nvSpPr>
            <p:cNvPr name="TextBox 89" id="89"/>
            <p:cNvSpPr txBox="true"/>
            <p:nvPr/>
          </p:nvSpPr>
          <p:spPr>
            <a:xfrm rot="0">
              <a:off x="2792629" y="1395698"/>
              <a:ext cx="2185003" cy="2806751"/>
            </a:xfrm>
            <a:prstGeom prst="rect">
              <a:avLst/>
            </a:prstGeom>
          </p:spPr>
          <p:txBody>
            <a:bodyPr anchor="t" rtlCol="false" tIns="0" lIns="0" bIns="0" rIns="0">
              <a:spAutoFit/>
            </a:bodyPr>
            <a:lstStyle/>
            <a:p>
              <a:pPr algn="ctr">
                <a:lnSpc>
                  <a:spcPts val="2397"/>
                </a:lnSpc>
              </a:pPr>
              <a:r>
                <a:rPr lang="en-US" sz="1844" b="true">
                  <a:solidFill>
                    <a:srgbClr val="F2F1DC"/>
                  </a:solidFill>
                  <a:latin typeface="Canva Sans Bold"/>
                  <a:ea typeface="Canva Sans Bold"/>
                  <a:cs typeface="Canva Sans Bold"/>
                  <a:sym typeface="Canva Sans Bold"/>
                </a:rPr>
                <a:t>INCOIS</a:t>
              </a:r>
            </a:p>
            <a:p>
              <a:pPr algn="ctr">
                <a:lnSpc>
                  <a:spcPts val="2397"/>
                </a:lnSpc>
              </a:pPr>
              <a:r>
                <a:rPr lang="en-US" sz="1844" b="true">
                  <a:solidFill>
                    <a:srgbClr val="F2F1DC"/>
                  </a:solidFill>
                  <a:latin typeface="Canva Sans Bold"/>
                  <a:ea typeface="Canva Sans Bold"/>
                  <a:cs typeface="Canva Sans Bold"/>
                  <a:sym typeface="Canva Sans Bold"/>
                </a:rPr>
                <a:t>W</a:t>
              </a:r>
              <a:r>
                <a:rPr lang="en-US" sz="1844" b="true">
                  <a:solidFill>
                    <a:srgbClr val="F2F1DC"/>
                  </a:solidFill>
                  <a:latin typeface="Canva Sans Bold"/>
                  <a:ea typeface="Canva Sans Bold"/>
                  <a:cs typeface="Canva Sans Bold"/>
                  <a:sym typeface="Canva Sans Bold"/>
                </a:rPr>
                <a:t>eatherbit</a:t>
              </a:r>
            </a:p>
            <a:p>
              <a:pPr algn="ctr">
                <a:lnSpc>
                  <a:spcPts val="2397"/>
                </a:lnSpc>
              </a:pPr>
              <a:r>
                <a:rPr lang="en-US" sz="1844" b="true">
                  <a:solidFill>
                    <a:srgbClr val="F2F1DC"/>
                  </a:solidFill>
                  <a:latin typeface="Canva Sans Bold"/>
                  <a:ea typeface="Canva Sans Bold"/>
                  <a:cs typeface="Canva Sans Bold"/>
                  <a:sym typeface="Canva Sans Bold"/>
                </a:rPr>
                <a:t>A</a:t>
              </a:r>
              <a:r>
                <a:rPr lang="en-US" sz="1844" b="true">
                  <a:solidFill>
                    <a:srgbClr val="F2F1DC"/>
                  </a:solidFill>
                  <a:latin typeface="Canva Sans Bold"/>
                  <a:ea typeface="Canva Sans Bold"/>
                  <a:cs typeface="Canva Sans Bold"/>
                  <a:sym typeface="Canva Sans Bold"/>
                </a:rPr>
                <a:t>rcGis</a:t>
              </a:r>
            </a:p>
            <a:p>
              <a:pPr algn="ctr">
                <a:lnSpc>
                  <a:spcPts val="2397"/>
                </a:lnSpc>
              </a:pPr>
              <a:r>
                <a:rPr lang="en-US" sz="1844" b="true">
                  <a:solidFill>
                    <a:srgbClr val="F2F1DC"/>
                  </a:solidFill>
                  <a:latin typeface="Canva Sans Bold"/>
                  <a:ea typeface="Canva Sans Bold"/>
                  <a:cs typeface="Canva Sans Bold"/>
                  <a:sym typeface="Canva Sans Bold"/>
                </a:rPr>
                <a:t>S</a:t>
              </a:r>
              <a:r>
                <a:rPr lang="en-US" sz="1844" b="true">
                  <a:solidFill>
                    <a:srgbClr val="F2F1DC"/>
                  </a:solidFill>
                  <a:latin typeface="Canva Sans Bold"/>
                  <a:ea typeface="Canva Sans Bold"/>
                  <a:cs typeface="Canva Sans Bold"/>
                  <a:sym typeface="Canva Sans Bold"/>
                </a:rPr>
                <a:t>tormglass</a:t>
              </a:r>
            </a:p>
            <a:p>
              <a:pPr algn="ctr">
                <a:lnSpc>
                  <a:spcPts val="2397"/>
                </a:lnSpc>
              </a:pPr>
              <a:r>
                <a:rPr lang="en-US" sz="1844" b="true">
                  <a:solidFill>
                    <a:srgbClr val="F2F1DC"/>
                  </a:solidFill>
                  <a:latin typeface="Canva Sans Bold"/>
                  <a:ea typeface="Canva Sans Bold"/>
                  <a:cs typeface="Canva Sans Bold"/>
                  <a:sym typeface="Canva Sans Bold"/>
                </a:rPr>
                <a:t>SerpAPI</a:t>
              </a:r>
            </a:p>
            <a:p>
              <a:pPr algn="ctr">
                <a:lnSpc>
                  <a:spcPts val="2397"/>
                </a:lnSpc>
              </a:pPr>
              <a:r>
                <a:rPr lang="en-US" sz="1844" b="true">
                  <a:solidFill>
                    <a:srgbClr val="F2F1DC"/>
                  </a:solidFill>
                  <a:latin typeface="Canva Sans Bold"/>
                  <a:ea typeface="Canva Sans Bold"/>
                  <a:cs typeface="Canva Sans Bold"/>
                  <a:sym typeface="Canva Sans Bold"/>
                </a:rPr>
                <a:t>Google Traffic</a:t>
              </a:r>
            </a:p>
            <a:p>
              <a:pPr algn="ctr">
                <a:lnSpc>
                  <a:spcPts val="2397"/>
                </a:lnSpc>
              </a:pPr>
              <a:r>
                <a:rPr lang="en-US" b="true" sz="1844">
                  <a:solidFill>
                    <a:srgbClr val="F2F1DC"/>
                  </a:solidFill>
                  <a:latin typeface="Canva Sans Bold"/>
                  <a:ea typeface="Canva Sans Bold"/>
                  <a:cs typeface="Canva Sans Bold"/>
                  <a:sym typeface="Canva Sans Bold"/>
                </a:rPr>
                <a:t>QGIS</a:t>
              </a:r>
            </a:p>
          </p:txBody>
        </p:sp>
      </p:grpSp>
      <p:sp>
        <p:nvSpPr>
          <p:cNvPr name="Freeform 90" id="90"/>
          <p:cNvSpPr/>
          <p:nvPr/>
        </p:nvSpPr>
        <p:spPr>
          <a:xfrm flipH="false" flipV="false" rot="0">
            <a:off x="15873663" y="180584"/>
            <a:ext cx="2259866" cy="1156416"/>
          </a:xfrm>
          <a:custGeom>
            <a:avLst/>
            <a:gdLst/>
            <a:ahLst/>
            <a:cxnLst/>
            <a:rect r="r" b="b" t="t" l="l"/>
            <a:pathLst>
              <a:path h="1156416" w="2259866">
                <a:moveTo>
                  <a:pt x="0" y="0"/>
                </a:moveTo>
                <a:lnTo>
                  <a:pt x="2259865" y="0"/>
                </a:lnTo>
                <a:lnTo>
                  <a:pt x="2259865" y="1156416"/>
                </a:lnTo>
                <a:lnTo>
                  <a:pt x="0" y="1156416"/>
                </a:lnTo>
                <a:lnTo>
                  <a:pt x="0" y="0"/>
                </a:lnTo>
                <a:close/>
              </a:path>
            </a:pathLst>
          </a:custGeom>
          <a:blipFill>
            <a:blip r:embed="rId11"/>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4E55FE">
                <a:alpha val="64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29396" y="-106092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4" id="4"/>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sp>
        <p:nvSpPr>
          <p:cNvPr name="Freeform 5" id="5"/>
          <p:cNvSpPr/>
          <p:nvPr/>
        </p:nvSpPr>
        <p:spPr>
          <a:xfrm flipH="false" flipV="false" rot="0">
            <a:off x="15873663" y="180584"/>
            <a:ext cx="2259866" cy="1156416"/>
          </a:xfrm>
          <a:custGeom>
            <a:avLst/>
            <a:gdLst/>
            <a:ahLst/>
            <a:cxnLst/>
            <a:rect r="r" b="b" t="t" l="l"/>
            <a:pathLst>
              <a:path h="1156416" w="2259866">
                <a:moveTo>
                  <a:pt x="0" y="0"/>
                </a:moveTo>
                <a:lnTo>
                  <a:pt x="2259865" y="0"/>
                </a:lnTo>
                <a:lnTo>
                  <a:pt x="2259865" y="1156416"/>
                </a:lnTo>
                <a:lnTo>
                  <a:pt x="0" y="1156416"/>
                </a:lnTo>
                <a:lnTo>
                  <a:pt x="0" y="0"/>
                </a:lnTo>
                <a:close/>
              </a:path>
            </a:pathLst>
          </a:custGeom>
          <a:blipFill>
            <a:blip r:embed="rId2"/>
            <a:stretch>
              <a:fillRect l="0" t="0" r="0" b="0"/>
            </a:stretch>
          </a:blipFill>
        </p:spPr>
      </p:sp>
      <p:sp>
        <p:nvSpPr>
          <p:cNvPr name="Freeform 6" id="6"/>
          <p:cNvSpPr/>
          <p:nvPr/>
        </p:nvSpPr>
        <p:spPr>
          <a:xfrm flipH="false" flipV="false" rot="0">
            <a:off x="13935754" y="1872642"/>
            <a:ext cx="3323546" cy="7385658"/>
          </a:xfrm>
          <a:custGeom>
            <a:avLst/>
            <a:gdLst/>
            <a:ahLst/>
            <a:cxnLst/>
            <a:rect r="r" b="b" t="t" l="l"/>
            <a:pathLst>
              <a:path h="7385658" w="3323546">
                <a:moveTo>
                  <a:pt x="0" y="0"/>
                </a:moveTo>
                <a:lnTo>
                  <a:pt x="3323546" y="0"/>
                </a:lnTo>
                <a:lnTo>
                  <a:pt x="3323546" y="7385658"/>
                </a:lnTo>
                <a:lnTo>
                  <a:pt x="0" y="7385658"/>
                </a:lnTo>
                <a:lnTo>
                  <a:pt x="0" y="0"/>
                </a:lnTo>
                <a:close/>
              </a:path>
            </a:pathLst>
          </a:custGeom>
          <a:blipFill>
            <a:blip r:embed="rId3"/>
            <a:stretch>
              <a:fillRect l="0" t="0" r="0" b="0"/>
            </a:stretch>
          </a:blipFill>
        </p:spPr>
      </p:sp>
      <p:sp>
        <p:nvSpPr>
          <p:cNvPr name="Freeform 7" id="7"/>
          <p:cNvSpPr/>
          <p:nvPr/>
        </p:nvSpPr>
        <p:spPr>
          <a:xfrm flipH="false" flipV="false" rot="0">
            <a:off x="9956965" y="1872642"/>
            <a:ext cx="3323546" cy="7385658"/>
          </a:xfrm>
          <a:custGeom>
            <a:avLst/>
            <a:gdLst/>
            <a:ahLst/>
            <a:cxnLst/>
            <a:rect r="r" b="b" t="t" l="l"/>
            <a:pathLst>
              <a:path h="7385658" w="3323546">
                <a:moveTo>
                  <a:pt x="0" y="0"/>
                </a:moveTo>
                <a:lnTo>
                  <a:pt x="3323546" y="0"/>
                </a:lnTo>
                <a:lnTo>
                  <a:pt x="3323546" y="7385658"/>
                </a:lnTo>
                <a:lnTo>
                  <a:pt x="0" y="7385658"/>
                </a:lnTo>
                <a:lnTo>
                  <a:pt x="0" y="0"/>
                </a:lnTo>
                <a:close/>
              </a:path>
            </a:pathLst>
          </a:custGeom>
          <a:blipFill>
            <a:blip r:embed="rId4"/>
            <a:stretch>
              <a:fillRect l="0" t="0" r="0" b="0"/>
            </a:stretch>
          </a:blipFill>
        </p:spPr>
      </p:sp>
      <p:sp>
        <p:nvSpPr>
          <p:cNvPr name="Freeform 8" id="8"/>
          <p:cNvSpPr/>
          <p:nvPr/>
        </p:nvSpPr>
        <p:spPr>
          <a:xfrm flipH="false" flipV="false" rot="0">
            <a:off x="6854260" y="1872642"/>
            <a:ext cx="2683938" cy="7891292"/>
          </a:xfrm>
          <a:custGeom>
            <a:avLst/>
            <a:gdLst/>
            <a:ahLst/>
            <a:cxnLst/>
            <a:rect r="r" b="b" t="t" l="l"/>
            <a:pathLst>
              <a:path h="7891292" w="2683938">
                <a:moveTo>
                  <a:pt x="0" y="0"/>
                </a:moveTo>
                <a:lnTo>
                  <a:pt x="2683938" y="0"/>
                </a:lnTo>
                <a:lnTo>
                  <a:pt x="2683938" y="7891292"/>
                </a:lnTo>
                <a:lnTo>
                  <a:pt x="0" y="7891292"/>
                </a:lnTo>
                <a:lnTo>
                  <a:pt x="0" y="0"/>
                </a:lnTo>
                <a:close/>
              </a:path>
            </a:pathLst>
          </a:custGeom>
          <a:blipFill>
            <a:blip r:embed="rId5"/>
            <a:stretch>
              <a:fillRect l="-2467" t="0" r="-2467" b="0"/>
            </a:stretch>
          </a:blipFill>
        </p:spPr>
      </p:sp>
      <p:sp>
        <p:nvSpPr>
          <p:cNvPr name="TextBox 9" id="9"/>
          <p:cNvSpPr txBox="true"/>
          <p:nvPr/>
        </p:nvSpPr>
        <p:spPr>
          <a:xfrm rot="0">
            <a:off x="2456704" y="426632"/>
            <a:ext cx="12448053" cy="1260471"/>
          </a:xfrm>
          <a:prstGeom prst="rect">
            <a:avLst/>
          </a:prstGeom>
        </p:spPr>
        <p:txBody>
          <a:bodyPr anchor="t" rtlCol="false" tIns="0" lIns="0" bIns="0" rIns="0">
            <a:spAutoFit/>
          </a:bodyPr>
          <a:lstStyle/>
          <a:p>
            <a:pPr algn="l">
              <a:lnSpc>
                <a:spcPts val="9800"/>
              </a:lnSpc>
            </a:pPr>
            <a:r>
              <a:rPr lang="en-US" sz="7000" b="true">
                <a:solidFill>
                  <a:srgbClr val="030468"/>
                </a:solidFill>
                <a:latin typeface="Poppins Bold"/>
                <a:ea typeface="Poppins Bold"/>
                <a:cs typeface="Poppins Bold"/>
                <a:sym typeface="Poppins Bold"/>
              </a:rPr>
              <a:t>No Language Barrier!</a:t>
            </a:r>
          </a:p>
        </p:txBody>
      </p:sp>
      <p:sp>
        <p:nvSpPr>
          <p:cNvPr name="TextBox 10" id="10"/>
          <p:cNvSpPr txBox="true"/>
          <p:nvPr/>
        </p:nvSpPr>
        <p:spPr>
          <a:xfrm rot="0">
            <a:off x="913654" y="3482656"/>
            <a:ext cx="5190325" cy="3197863"/>
          </a:xfrm>
          <a:prstGeom prst="rect">
            <a:avLst/>
          </a:prstGeom>
        </p:spPr>
        <p:txBody>
          <a:bodyPr anchor="t" rtlCol="false" tIns="0" lIns="0" bIns="0" rIns="0">
            <a:spAutoFit/>
          </a:bodyPr>
          <a:lstStyle/>
          <a:p>
            <a:pPr algn="l">
              <a:lnSpc>
                <a:spcPts val="8539"/>
              </a:lnSpc>
              <a:spcBef>
                <a:spcPct val="0"/>
              </a:spcBef>
            </a:pPr>
            <a:r>
              <a:rPr lang="en-US" sz="6099">
                <a:solidFill>
                  <a:srgbClr val="030468"/>
                </a:solidFill>
                <a:latin typeface="Popper Sans"/>
                <a:ea typeface="Popper Sans"/>
                <a:cs typeface="Popper Sans"/>
                <a:sym typeface="Popper Sans"/>
              </a:rPr>
              <a:t>Supports </a:t>
            </a:r>
            <a:r>
              <a:rPr lang="en-US" sz="6099">
                <a:solidFill>
                  <a:srgbClr val="148C42"/>
                </a:solidFill>
                <a:latin typeface="Popper Sans"/>
                <a:ea typeface="Popper Sans"/>
                <a:cs typeface="Popper Sans"/>
                <a:sym typeface="Popper Sans"/>
              </a:rPr>
              <a:t>15+</a:t>
            </a:r>
            <a:r>
              <a:rPr lang="en-US" sz="6099">
                <a:solidFill>
                  <a:srgbClr val="030468"/>
                </a:solidFill>
                <a:latin typeface="Popper Sans"/>
                <a:ea typeface="Popper Sans"/>
                <a:cs typeface="Popper Sans"/>
                <a:sym typeface="Popper Sans"/>
              </a:rPr>
              <a:t> Indian Languages</a:t>
            </a:r>
          </a:p>
        </p:txBody>
      </p:sp>
      <p:sp>
        <p:nvSpPr>
          <p:cNvPr name="TextBox 11" id="11"/>
          <p:cNvSpPr txBox="true"/>
          <p:nvPr/>
        </p:nvSpPr>
        <p:spPr>
          <a:xfrm rot="0">
            <a:off x="913654" y="6731143"/>
            <a:ext cx="7279280" cy="979172"/>
          </a:xfrm>
          <a:prstGeom prst="rect">
            <a:avLst/>
          </a:prstGeom>
        </p:spPr>
        <p:txBody>
          <a:bodyPr anchor="t" rtlCol="false" tIns="0" lIns="0" bIns="0" rIns="0">
            <a:spAutoFit/>
          </a:bodyPr>
          <a:lstStyle/>
          <a:p>
            <a:pPr algn="l">
              <a:lnSpc>
                <a:spcPts val="7979"/>
              </a:lnSpc>
              <a:spcBef>
                <a:spcPct val="0"/>
              </a:spcBef>
            </a:pPr>
            <a:r>
              <a:rPr lang="en-US" sz="5699">
                <a:solidFill>
                  <a:srgbClr val="579F0B"/>
                </a:solidFill>
                <a:latin typeface="Popper Sans"/>
                <a:ea typeface="Popper Sans"/>
                <a:cs typeface="Popper Sans"/>
                <a:sym typeface="Popper Sans"/>
              </a:rPr>
              <a:t>An App for everyone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4E55FE">
                <a:alpha val="64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29396" y="-106092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4" id="4"/>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sp>
        <p:nvSpPr>
          <p:cNvPr name="Freeform 5" id="5"/>
          <p:cNvSpPr/>
          <p:nvPr/>
        </p:nvSpPr>
        <p:spPr>
          <a:xfrm flipH="false" flipV="false" rot="0">
            <a:off x="846277" y="1700832"/>
            <a:ext cx="16595447" cy="8586168"/>
          </a:xfrm>
          <a:custGeom>
            <a:avLst/>
            <a:gdLst/>
            <a:ahLst/>
            <a:cxnLst/>
            <a:rect r="r" b="b" t="t" l="l"/>
            <a:pathLst>
              <a:path h="8586168" w="16595447">
                <a:moveTo>
                  <a:pt x="0" y="0"/>
                </a:moveTo>
                <a:lnTo>
                  <a:pt x="16595446" y="0"/>
                </a:lnTo>
                <a:lnTo>
                  <a:pt x="16595446" y="8586168"/>
                </a:lnTo>
                <a:lnTo>
                  <a:pt x="0" y="8586168"/>
                </a:lnTo>
                <a:lnTo>
                  <a:pt x="0" y="0"/>
                </a:lnTo>
                <a:close/>
              </a:path>
            </a:pathLst>
          </a:custGeom>
          <a:blipFill>
            <a:blip r:embed="rId2"/>
            <a:stretch>
              <a:fillRect l="0" t="-6868" r="0" b="-150839"/>
            </a:stretch>
          </a:blipFill>
        </p:spPr>
      </p:sp>
      <p:sp>
        <p:nvSpPr>
          <p:cNvPr name="Freeform 6" id="6"/>
          <p:cNvSpPr/>
          <p:nvPr/>
        </p:nvSpPr>
        <p:spPr>
          <a:xfrm flipH="false" flipV="false" rot="0">
            <a:off x="15873663" y="180584"/>
            <a:ext cx="2259866" cy="1156416"/>
          </a:xfrm>
          <a:custGeom>
            <a:avLst/>
            <a:gdLst/>
            <a:ahLst/>
            <a:cxnLst/>
            <a:rect r="r" b="b" t="t" l="l"/>
            <a:pathLst>
              <a:path h="1156416" w="2259866">
                <a:moveTo>
                  <a:pt x="0" y="0"/>
                </a:moveTo>
                <a:lnTo>
                  <a:pt x="2259865" y="0"/>
                </a:lnTo>
                <a:lnTo>
                  <a:pt x="2259865" y="1156416"/>
                </a:lnTo>
                <a:lnTo>
                  <a:pt x="0" y="1156416"/>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C74">
                <a:alpha val="100000"/>
              </a:srgbClr>
            </a:gs>
            <a:gs pos="33333">
              <a:srgbClr val="000C74">
                <a:alpha val="100000"/>
              </a:srgbClr>
            </a:gs>
            <a:gs pos="66667">
              <a:srgbClr val="4D1B79">
                <a:alpha val="100000"/>
              </a:srgbClr>
            </a:gs>
            <a:gs pos="100000">
              <a:srgbClr val="000C74">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629396" y="-106092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4" id="4"/>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sp>
        <p:nvSpPr>
          <p:cNvPr name="Freeform 5" id="5"/>
          <p:cNvSpPr/>
          <p:nvPr/>
        </p:nvSpPr>
        <p:spPr>
          <a:xfrm flipH="false" flipV="false" rot="0">
            <a:off x="15873663" y="180584"/>
            <a:ext cx="2259866" cy="1156416"/>
          </a:xfrm>
          <a:custGeom>
            <a:avLst/>
            <a:gdLst/>
            <a:ahLst/>
            <a:cxnLst/>
            <a:rect r="r" b="b" t="t" l="l"/>
            <a:pathLst>
              <a:path h="1156416" w="2259866">
                <a:moveTo>
                  <a:pt x="0" y="0"/>
                </a:moveTo>
                <a:lnTo>
                  <a:pt x="2259865" y="0"/>
                </a:lnTo>
                <a:lnTo>
                  <a:pt x="2259865" y="1156416"/>
                </a:lnTo>
                <a:lnTo>
                  <a:pt x="0" y="1156416"/>
                </a:lnTo>
                <a:lnTo>
                  <a:pt x="0" y="0"/>
                </a:lnTo>
                <a:close/>
              </a:path>
            </a:pathLst>
          </a:custGeom>
          <a:blipFill>
            <a:blip r:embed="rId2"/>
            <a:stretch>
              <a:fillRect l="0" t="0" r="0" b="0"/>
            </a:stretch>
          </a:blipFill>
        </p:spPr>
      </p:sp>
      <p:sp>
        <p:nvSpPr>
          <p:cNvPr name="Freeform 6" id="6"/>
          <p:cNvSpPr/>
          <p:nvPr/>
        </p:nvSpPr>
        <p:spPr>
          <a:xfrm flipH="false" flipV="false" rot="0">
            <a:off x="2117240" y="6914400"/>
            <a:ext cx="1200564" cy="1151374"/>
          </a:xfrm>
          <a:custGeom>
            <a:avLst/>
            <a:gdLst/>
            <a:ahLst/>
            <a:cxnLst/>
            <a:rect r="r" b="b" t="t" l="l"/>
            <a:pathLst>
              <a:path h="1151374" w="1200564">
                <a:moveTo>
                  <a:pt x="0" y="0"/>
                </a:moveTo>
                <a:lnTo>
                  <a:pt x="1200565" y="0"/>
                </a:lnTo>
                <a:lnTo>
                  <a:pt x="1200565" y="1151373"/>
                </a:lnTo>
                <a:lnTo>
                  <a:pt x="0" y="1151373"/>
                </a:lnTo>
                <a:lnTo>
                  <a:pt x="0" y="0"/>
                </a:lnTo>
                <a:close/>
              </a:path>
            </a:pathLst>
          </a:custGeom>
          <a:blipFill>
            <a:blip r:embed="rId3"/>
            <a:stretch>
              <a:fillRect l="-603" t="0" r="-603" b="-5530"/>
            </a:stretch>
          </a:blipFill>
        </p:spPr>
      </p:sp>
      <p:sp>
        <p:nvSpPr>
          <p:cNvPr name="Freeform 7" id="7"/>
          <p:cNvSpPr/>
          <p:nvPr/>
        </p:nvSpPr>
        <p:spPr>
          <a:xfrm flipH="false" flipV="false" rot="0">
            <a:off x="13354519" y="3342335"/>
            <a:ext cx="978536" cy="1005672"/>
          </a:xfrm>
          <a:custGeom>
            <a:avLst/>
            <a:gdLst/>
            <a:ahLst/>
            <a:cxnLst/>
            <a:rect r="r" b="b" t="t" l="l"/>
            <a:pathLst>
              <a:path h="1005672" w="978536">
                <a:moveTo>
                  <a:pt x="0" y="0"/>
                </a:moveTo>
                <a:lnTo>
                  <a:pt x="978535" y="0"/>
                </a:lnTo>
                <a:lnTo>
                  <a:pt x="978535" y="1005672"/>
                </a:lnTo>
                <a:lnTo>
                  <a:pt x="0" y="1005672"/>
                </a:lnTo>
                <a:lnTo>
                  <a:pt x="0" y="0"/>
                </a:lnTo>
                <a:close/>
              </a:path>
            </a:pathLst>
          </a:custGeom>
          <a:blipFill>
            <a:blip r:embed="rId4"/>
            <a:stretch>
              <a:fillRect l="-1386" t="0" r="-1386" b="0"/>
            </a:stretch>
          </a:blipFill>
        </p:spPr>
      </p:sp>
      <p:sp>
        <p:nvSpPr>
          <p:cNvPr name="TextBox 8" id="8"/>
          <p:cNvSpPr txBox="true"/>
          <p:nvPr/>
        </p:nvSpPr>
        <p:spPr>
          <a:xfrm rot="0">
            <a:off x="12312788" y="4745926"/>
            <a:ext cx="3061997" cy="833247"/>
          </a:xfrm>
          <a:prstGeom prst="rect">
            <a:avLst/>
          </a:prstGeom>
        </p:spPr>
        <p:txBody>
          <a:bodyPr anchor="t" rtlCol="false" tIns="0" lIns="0" bIns="0" rIns="0">
            <a:spAutoFit/>
          </a:bodyPr>
          <a:lstStyle/>
          <a:p>
            <a:pPr algn="ctr">
              <a:lnSpc>
                <a:spcPts val="2184"/>
              </a:lnSpc>
            </a:pPr>
            <a:r>
              <a:rPr lang="en-US" sz="2100">
                <a:solidFill>
                  <a:srgbClr val="FFFFFF"/>
                </a:solidFill>
                <a:latin typeface="Canva Sans"/>
                <a:ea typeface="Canva Sans"/>
                <a:cs typeface="Canva Sans"/>
                <a:sym typeface="Canva Sans"/>
              </a:rPr>
              <a:t>Map the real-world coordinates into </a:t>
            </a:r>
            <a:r>
              <a:rPr lang="en-US" b="true" sz="2100">
                <a:solidFill>
                  <a:srgbClr val="FFFFFF"/>
                </a:solidFill>
                <a:latin typeface="Canva Sans Bold"/>
                <a:ea typeface="Canva Sans Bold"/>
                <a:cs typeface="Canva Sans Bold"/>
                <a:sym typeface="Canva Sans Bold"/>
              </a:rPr>
              <a:t>pixel indices</a:t>
            </a:r>
            <a:r>
              <a:rPr lang="en-US" sz="2100">
                <a:solidFill>
                  <a:srgbClr val="FFFFFF"/>
                </a:solidFill>
                <a:latin typeface="Canva Sans"/>
                <a:ea typeface="Canva Sans"/>
                <a:cs typeface="Canva Sans"/>
                <a:sym typeface="Canva Sans"/>
              </a:rPr>
              <a:t>.</a:t>
            </a:r>
          </a:p>
        </p:txBody>
      </p:sp>
      <p:sp>
        <p:nvSpPr>
          <p:cNvPr name="Freeform 9" id="9"/>
          <p:cNvSpPr/>
          <p:nvPr/>
        </p:nvSpPr>
        <p:spPr>
          <a:xfrm flipH="false" flipV="false" rot="0">
            <a:off x="10633192" y="6988821"/>
            <a:ext cx="1171791" cy="1048980"/>
          </a:xfrm>
          <a:custGeom>
            <a:avLst/>
            <a:gdLst/>
            <a:ahLst/>
            <a:cxnLst/>
            <a:rect r="r" b="b" t="t" l="l"/>
            <a:pathLst>
              <a:path h="1048980" w="1171791">
                <a:moveTo>
                  <a:pt x="0" y="0"/>
                </a:moveTo>
                <a:lnTo>
                  <a:pt x="1171791" y="0"/>
                </a:lnTo>
                <a:lnTo>
                  <a:pt x="1171791" y="1048980"/>
                </a:lnTo>
                <a:lnTo>
                  <a:pt x="0" y="1048980"/>
                </a:lnTo>
                <a:lnTo>
                  <a:pt x="0" y="0"/>
                </a:lnTo>
                <a:close/>
              </a:path>
            </a:pathLst>
          </a:custGeom>
          <a:blipFill>
            <a:blip r:embed="rId5"/>
            <a:stretch>
              <a:fillRect l="0" t="-5853" r="0" b="-5853"/>
            </a:stretch>
          </a:blipFill>
        </p:spPr>
      </p:sp>
      <p:sp>
        <p:nvSpPr>
          <p:cNvPr name="Freeform 10" id="10"/>
          <p:cNvSpPr/>
          <p:nvPr/>
        </p:nvSpPr>
        <p:spPr>
          <a:xfrm flipH="false" flipV="false" rot="0">
            <a:off x="1569504" y="3411925"/>
            <a:ext cx="1251621" cy="1112577"/>
          </a:xfrm>
          <a:custGeom>
            <a:avLst/>
            <a:gdLst/>
            <a:ahLst/>
            <a:cxnLst/>
            <a:rect r="r" b="b" t="t" l="l"/>
            <a:pathLst>
              <a:path h="1112577" w="1251621">
                <a:moveTo>
                  <a:pt x="0" y="0"/>
                </a:moveTo>
                <a:lnTo>
                  <a:pt x="1251621" y="0"/>
                </a:lnTo>
                <a:lnTo>
                  <a:pt x="1251621" y="1112577"/>
                </a:lnTo>
                <a:lnTo>
                  <a:pt x="0" y="1112577"/>
                </a:lnTo>
                <a:lnTo>
                  <a:pt x="0" y="0"/>
                </a:lnTo>
                <a:close/>
              </a:path>
            </a:pathLst>
          </a:custGeom>
          <a:blipFill>
            <a:blip r:embed="rId6"/>
            <a:stretch>
              <a:fillRect l="0" t="-12497" r="0" b="0"/>
            </a:stretch>
          </a:blipFill>
        </p:spPr>
      </p:sp>
      <p:sp>
        <p:nvSpPr>
          <p:cNvPr name="AutoShape 11" id="11"/>
          <p:cNvSpPr/>
          <p:nvPr/>
        </p:nvSpPr>
        <p:spPr>
          <a:xfrm>
            <a:off x="2821125" y="3878251"/>
            <a:ext cx="2171984" cy="0"/>
          </a:xfrm>
          <a:prstGeom prst="line">
            <a:avLst/>
          </a:prstGeom>
          <a:ln cap="flat" w="38100">
            <a:solidFill>
              <a:srgbClr val="FFFFFF"/>
            </a:solidFill>
            <a:prstDash val="solid"/>
            <a:headEnd type="none" len="sm" w="sm"/>
            <a:tailEnd type="arrow" len="sm" w="med"/>
          </a:ln>
        </p:spPr>
      </p:sp>
      <p:sp>
        <p:nvSpPr>
          <p:cNvPr name="AutoShape 12" id="12"/>
          <p:cNvSpPr/>
          <p:nvPr/>
        </p:nvSpPr>
        <p:spPr>
          <a:xfrm>
            <a:off x="6397256" y="3879966"/>
            <a:ext cx="2463098" cy="0"/>
          </a:xfrm>
          <a:prstGeom prst="line">
            <a:avLst/>
          </a:prstGeom>
          <a:ln cap="flat" w="38100">
            <a:solidFill>
              <a:srgbClr val="FFFFFF"/>
            </a:solidFill>
            <a:prstDash val="solid"/>
            <a:headEnd type="none" len="sm" w="sm"/>
            <a:tailEnd type="arrow" len="sm" w="med"/>
          </a:ln>
        </p:spPr>
      </p:sp>
      <p:sp>
        <p:nvSpPr>
          <p:cNvPr name="AutoShape 13" id="13"/>
          <p:cNvSpPr/>
          <p:nvPr/>
        </p:nvSpPr>
        <p:spPr>
          <a:xfrm>
            <a:off x="10633192" y="3860916"/>
            <a:ext cx="2711802" cy="0"/>
          </a:xfrm>
          <a:prstGeom prst="line">
            <a:avLst/>
          </a:prstGeom>
          <a:ln cap="flat" w="38100">
            <a:solidFill>
              <a:srgbClr val="FFFFFF"/>
            </a:solidFill>
            <a:prstDash val="solid"/>
            <a:headEnd type="none" len="sm" w="sm"/>
            <a:tailEnd type="arrow" len="sm" w="med"/>
          </a:ln>
        </p:spPr>
      </p:sp>
      <p:sp>
        <p:nvSpPr>
          <p:cNvPr name="AutoShape 14" id="14"/>
          <p:cNvSpPr/>
          <p:nvPr/>
        </p:nvSpPr>
        <p:spPr>
          <a:xfrm>
            <a:off x="14505766" y="3864221"/>
            <a:ext cx="1397893" cy="3620845"/>
          </a:xfrm>
          <a:prstGeom prst="line">
            <a:avLst/>
          </a:prstGeom>
          <a:ln cap="flat" w="38100">
            <a:solidFill>
              <a:srgbClr val="FFFFFF"/>
            </a:solidFill>
            <a:prstDash val="solid"/>
            <a:headEnd type="none" len="sm" w="sm"/>
            <a:tailEnd type="arrow" len="sm" w="med"/>
          </a:ln>
        </p:spPr>
      </p:sp>
      <p:sp>
        <p:nvSpPr>
          <p:cNvPr name="AutoShape 15" id="15"/>
          <p:cNvSpPr/>
          <p:nvPr/>
        </p:nvSpPr>
        <p:spPr>
          <a:xfrm>
            <a:off x="12089120" y="7485066"/>
            <a:ext cx="2530798" cy="0"/>
          </a:xfrm>
          <a:prstGeom prst="line">
            <a:avLst/>
          </a:prstGeom>
          <a:ln cap="flat" w="38100">
            <a:solidFill>
              <a:srgbClr val="FFFFFF"/>
            </a:solidFill>
            <a:prstDash val="solid"/>
            <a:headEnd type="arrow" len="sm" w="med"/>
            <a:tailEnd type="none" len="sm" w="sm"/>
          </a:ln>
        </p:spPr>
      </p:sp>
      <p:sp>
        <p:nvSpPr>
          <p:cNvPr name="AutoShape 16" id="16"/>
          <p:cNvSpPr/>
          <p:nvPr/>
        </p:nvSpPr>
        <p:spPr>
          <a:xfrm>
            <a:off x="7818257" y="7485066"/>
            <a:ext cx="2530798" cy="0"/>
          </a:xfrm>
          <a:prstGeom prst="line">
            <a:avLst/>
          </a:prstGeom>
          <a:ln cap="flat" w="38100">
            <a:solidFill>
              <a:srgbClr val="FFFFFF"/>
            </a:solidFill>
            <a:prstDash val="solid"/>
            <a:headEnd type="arrow" len="sm" w="med"/>
            <a:tailEnd type="none" len="sm" w="sm"/>
          </a:ln>
        </p:spPr>
      </p:sp>
      <p:sp>
        <p:nvSpPr>
          <p:cNvPr name="Freeform 17" id="17"/>
          <p:cNvSpPr/>
          <p:nvPr/>
        </p:nvSpPr>
        <p:spPr>
          <a:xfrm flipH="false" flipV="false" rot="0">
            <a:off x="1302511" y="7158664"/>
            <a:ext cx="652805" cy="652805"/>
          </a:xfrm>
          <a:custGeom>
            <a:avLst/>
            <a:gdLst/>
            <a:ahLst/>
            <a:cxnLst/>
            <a:rect r="r" b="b" t="t" l="l"/>
            <a:pathLst>
              <a:path h="652805" w="652805">
                <a:moveTo>
                  <a:pt x="0" y="0"/>
                </a:moveTo>
                <a:lnTo>
                  <a:pt x="652804" y="0"/>
                </a:lnTo>
                <a:lnTo>
                  <a:pt x="652804" y="652805"/>
                </a:lnTo>
                <a:lnTo>
                  <a:pt x="0" y="652805"/>
                </a:lnTo>
                <a:lnTo>
                  <a:pt x="0" y="0"/>
                </a:lnTo>
                <a:close/>
              </a:path>
            </a:pathLst>
          </a:custGeom>
          <a:blipFill>
            <a:blip r:embed="rId7"/>
            <a:stretch>
              <a:fillRect l="0" t="0" r="0" b="0"/>
            </a:stretch>
          </a:blipFill>
        </p:spPr>
      </p:sp>
      <p:sp>
        <p:nvSpPr>
          <p:cNvPr name="AutoShape 18" id="18"/>
          <p:cNvSpPr/>
          <p:nvPr/>
        </p:nvSpPr>
        <p:spPr>
          <a:xfrm>
            <a:off x="3345850" y="7494261"/>
            <a:ext cx="2530798" cy="0"/>
          </a:xfrm>
          <a:prstGeom prst="line">
            <a:avLst/>
          </a:prstGeom>
          <a:ln cap="flat" w="38100">
            <a:solidFill>
              <a:srgbClr val="FFFFFF"/>
            </a:solidFill>
            <a:prstDash val="solid"/>
            <a:headEnd type="arrow" len="sm" w="med"/>
            <a:tailEnd type="none" len="sm" w="sm"/>
          </a:ln>
        </p:spPr>
      </p:sp>
      <p:sp>
        <p:nvSpPr>
          <p:cNvPr name="Freeform 19" id="19"/>
          <p:cNvSpPr/>
          <p:nvPr/>
        </p:nvSpPr>
        <p:spPr>
          <a:xfrm flipH="false" flipV="false" rot="0">
            <a:off x="5122577" y="3326783"/>
            <a:ext cx="1145210" cy="1145210"/>
          </a:xfrm>
          <a:custGeom>
            <a:avLst/>
            <a:gdLst/>
            <a:ahLst/>
            <a:cxnLst/>
            <a:rect r="r" b="b" t="t" l="l"/>
            <a:pathLst>
              <a:path h="1145210" w="1145210">
                <a:moveTo>
                  <a:pt x="0" y="0"/>
                </a:moveTo>
                <a:lnTo>
                  <a:pt x="1145211" y="0"/>
                </a:lnTo>
                <a:lnTo>
                  <a:pt x="1145211" y="1145211"/>
                </a:lnTo>
                <a:lnTo>
                  <a:pt x="0" y="1145211"/>
                </a:lnTo>
                <a:lnTo>
                  <a:pt x="0" y="0"/>
                </a:lnTo>
                <a:close/>
              </a:path>
            </a:pathLst>
          </a:custGeom>
          <a:blipFill>
            <a:blip r:embed="rId8"/>
            <a:stretch>
              <a:fillRect l="0" t="0" r="0" b="0"/>
            </a:stretch>
          </a:blipFill>
        </p:spPr>
      </p:sp>
      <p:sp>
        <p:nvSpPr>
          <p:cNvPr name="Freeform 20" id="20"/>
          <p:cNvSpPr/>
          <p:nvPr/>
        </p:nvSpPr>
        <p:spPr>
          <a:xfrm flipH="false" flipV="false" rot="0">
            <a:off x="2449819" y="3187272"/>
            <a:ext cx="535407" cy="535407"/>
          </a:xfrm>
          <a:custGeom>
            <a:avLst/>
            <a:gdLst/>
            <a:ahLst/>
            <a:cxnLst/>
            <a:rect r="r" b="b" t="t" l="l"/>
            <a:pathLst>
              <a:path h="535407" w="535407">
                <a:moveTo>
                  <a:pt x="0" y="0"/>
                </a:moveTo>
                <a:lnTo>
                  <a:pt x="535407" y="0"/>
                </a:lnTo>
                <a:lnTo>
                  <a:pt x="535407" y="535407"/>
                </a:lnTo>
                <a:lnTo>
                  <a:pt x="0" y="535407"/>
                </a:lnTo>
                <a:lnTo>
                  <a:pt x="0" y="0"/>
                </a:lnTo>
                <a:close/>
              </a:path>
            </a:pathLst>
          </a:custGeom>
          <a:blipFill>
            <a:blip r:embed="rId9"/>
            <a:stretch>
              <a:fillRect l="0" t="0" r="0" b="0"/>
            </a:stretch>
          </a:blipFill>
        </p:spPr>
      </p:sp>
      <p:sp>
        <p:nvSpPr>
          <p:cNvPr name="Freeform 21" id="21"/>
          <p:cNvSpPr/>
          <p:nvPr/>
        </p:nvSpPr>
        <p:spPr>
          <a:xfrm flipH="false" flipV="false" rot="0">
            <a:off x="14873845" y="7039160"/>
            <a:ext cx="948301" cy="948301"/>
          </a:xfrm>
          <a:custGeom>
            <a:avLst/>
            <a:gdLst/>
            <a:ahLst/>
            <a:cxnLst/>
            <a:rect r="r" b="b" t="t" l="l"/>
            <a:pathLst>
              <a:path h="948301" w="948301">
                <a:moveTo>
                  <a:pt x="0" y="0"/>
                </a:moveTo>
                <a:lnTo>
                  <a:pt x="948301" y="0"/>
                </a:lnTo>
                <a:lnTo>
                  <a:pt x="948301" y="948302"/>
                </a:lnTo>
                <a:lnTo>
                  <a:pt x="0" y="948302"/>
                </a:lnTo>
                <a:lnTo>
                  <a:pt x="0" y="0"/>
                </a:lnTo>
                <a:close/>
              </a:path>
            </a:pathLst>
          </a:custGeom>
          <a:blipFill>
            <a:blip r:embed="rId10"/>
            <a:stretch>
              <a:fillRect l="0" t="0" r="0" b="0"/>
            </a:stretch>
          </a:blipFill>
        </p:spPr>
      </p:sp>
      <p:sp>
        <p:nvSpPr>
          <p:cNvPr name="Freeform 22" id="22"/>
          <p:cNvSpPr/>
          <p:nvPr/>
        </p:nvSpPr>
        <p:spPr>
          <a:xfrm flipH="false" flipV="false" rot="0">
            <a:off x="6105990" y="6895269"/>
            <a:ext cx="1455092" cy="1227734"/>
          </a:xfrm>
          <a:custGeom>
            <a:avLst/>
            <a:gdLst/>
            <a:ahLst/>
            <a:cxnLst/>
            <a:rect r="r" b="b" t="t" l="l"/>
            <a:pathLst>
              <a:path h="1227734" w="1455092">
                <a:moveTo>
                  <a:pt x="0" y="0"/>
                </a:moveTo>
                <a:lnTo>
                  <a:pt x="1455092" y="0"/>
                </a:lnTo>
                <a:lnTo>
                  <a:pt x="1455092" y="1227735"/>
                </a:lnTo>
                <a:lnTo>
                  <a:pt x="0" y="122773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false" rot="0">
            <a:off x="9051359" y="3187272"/>
            <a:ext cx="1390828" cy="1390828"/>
          </a:xfrm>
          <a:custGeom>
            <a:avLst/>
            <a:gdLst/>
            <a:ahLst/>
            <a:cxnLst/>
            <a:rect r="r" b="b" t="t" l="l"/>
            <a:pathLst>
              <a:path h="1390828" w="1390828">
                <a:moveTo>
                  <a:pt x="0" y="0"/>
                </a:moveTo>
                <a:lnTo>
                  <a:pt x="1390828" y="0"/>
                </a:lnTo>
                <a:lnTo>
                  <a:pt x="1390828" y="1390828"/>
                </a:lnTo>
                <a:lnTo>
                  <a:pt x="0" y="139082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4" id="24"/>
          <p:cNvSpPr txBox="true"/>
          <p:nvPr/>
        </p:nvSpPr>
        <p:spPr>
          <a:xfrm rot="0">
            <a:off x="2919973" y="581593"/>
            <a:ext cx="12448053" cy="2000880"/>
          </a:xfrm>
          <a:prstGeom prst="rect">
            <a:avLst/>
          </a:prstGeom>
        </p:spPr>
        <p:txBody>
          <a:bodyPr anchor="t" rtlCol="false" tIns="0" lIns="0" bIns="0" rIns="0">
            <a:spAutoFit/>
          </a:bodyPr>
          <a:lstStyle/>
          <a:p>
            <a:pPr algn="ctr">
              <a:lnSpc>
                <a:spcPts val="7840"/>
              </a:lnSpc>
            </a:pPr>
            <a:r>
              <a:rPr lang="en-US" sz="5600" b="true">
                <a:solidFill>
                  <a:srgbClr val="FFFFFF"/>
                </a:solidFill>
                <a:latin typeface="Poppins Bold"/>
                <a:ea typeface="Poppins Bold"/>
                <a:cs typeface="Poppins Bold"/>
                <a:sym typeface="Poppins Bold"/>
              </a:rPr>
              <a:t>How we are integrating satellite images in our app?</a:t>
            </a:r>
          </a:p>
        </p:txBody>
      </p:sp>
      <p:sp>
        <p:nvSpPr>
          <p:cNvPr name="TextBox 25" id="25"/>
          <p:cNvSpPr txBox="true"/>
          <p:nvPr/>
        </p:nvSpPr>
        <p:spPr>
          <a:xfrm rot="0">
            <a:off x="4663757" y="4745926"/>
            <a:ext cx="2062852" cy="807339"/>
          </a:xfrm>
          <a:prstGeom prst="rect">
            <a:avLst/>
          </a:prstGeom>
        </p:spPr>
        <p:txBody>
          <a:bodyPr anchor="t" rtlCol="false" tIns="0" lIns="0" bIns="0" rIns="0">
            <a:spAutoFit/>
          </a:bodyPr>
          <a:lstStyle/>
          <a:p>
            <a:pPr algn="ctr" marL="0" indent="0" lvl="0">
              <a:lnSpc>
                <a:spcPts val="2163"/>
              </a:lnSpc>
              <a:spcBef>
                <a:spcPct val="0"/>
              </a:spcBef>
            </a:pPr>
            <a:r>
              <a:rPr lang="en-US" sz="2100">
                <a:solidFill>
                  <a:srgbClr val="FFFFFF"/>
                </a:solidFill>
                <a:latin typeface="Canva Sans"/>
                <a:ea typeface="Canva Sans"/>
                <a:cs typeface="Canva Sans"/>
                <a:sym typeface="Canva Sans"/>
              </a:rPr>
              <a:t>Use </a:t>
            </a:r>
            <a:r>
              <a:rPr lang="en-US" b="true" sz="2100">
                <a:solidFill>
                  <a:srgbClr val="FFFFFF"/>
                </a:solidFill>
                <a:latin typeface="Canva Sans Bold"/>
                <a:ea typeface="Canva Sans Bold"/>
                <a:cs typeface="Canva Sans Bold"/>
                <a:sym typeface="Canva Sans Bold"/>
              </a:rPr>
              <a:t>RASTERIO</a:t>
            </a:r>
            <a:r>
              <a:rPr lang="en-US" sz="2100">
                <a:solidFill>
                  <a:srgbClr val="FFFFFF"/>
                </a:solidFill>
                <a:latin typeface="Canva Sans"/>
                <a:ea typeface="Canva Sans"/>
                <a:cs typeface="Canva Sans"/>
                <a:sym typeface="Canva Sans"/>
              </a:rPr>
              <a:t> for loading and reading the file</a:t>
            </a:r>
          </a:p>
        </p:txBody>
      </p:sp>
      <p:sp>
        <p:nvSpPr>
          <p:cNvPr name="TextBox 26" id="26"/>
          <p:cNvSpPr txBox="true"/>
          <p:nvPr/>
        </p:nvSpPr>
        <p:spPr>
          <a:xfrm rot="0">
            <a:off x="7818257" y="4606675"/>
            <a:ext cx="3848977" cy="1297940"/>
          </a:xfrm>
          <a:prstGeom prst="rect">
            <a:avLst/>
          </a:prstGeom>
        </p:spPr>
        <p:txBody>
          <a:bodyPr anchor="t" rtlCol="false" tIns="0" lIns="0" bIns="0" rIns="0">
            <a:spAutoFit/>
          </a:bodyPr>
          <a:lstStyle/>
          <a:p>
            <a:pPr algn="ctr" marL="0" indent="0" lvl="0">
              <a:lnSpc>
                <a:spcPts val="2080"/>
              </a:lnSpc>
              <a:spcBef>
                <a:spcPct val="0"/>
              </a:spcBef>
            </a:pPr>
            <a:r>
              <a:rPr lang="en-US" sz="2000">
                <a:solidFill>
                  <a:srgbClr val="FFFFFF"/>
                </a:solidFill>
                <a:latin typeface="Canva Sans"/>
                <a:ea typeface="Canva Sans"/>
                <a:cs typeface="Canva Sans"/>
                <a:sym typeface="Canva Sans"/>
              </a:rPr>
              <a:t>Convert the</a:t>
            </a:r>
            <a:r>
              <a:rPr lang="en-US" b="true" sz="2000">
                <a:solidFill>
                  <a:srgbClr val="FFFFFF"/>
                </a:solidFill>
                <a:latin typeface="Canva Sans Bold"/>
                <a:ea typeface="Canva Sans Bold"/>
                <a:cs typeface="Canva Sans Bold"/>
                <a:sym typeface="Canva Sans Bold"/>
              </a:rPr>
              <a:t> 2D coordinates</a:t>
            </a:r>
            <a:r>
              <a:rPr lang="en-US" sz="2000">
                <a:solidFill>
                  <a:srgbClr val="FFFFFF"/>
                </a:solidFill>
                <a:latin typeface="Canva Sans"/>
                <a:ea typeface="Canva Sans"/>
                <a:cs typeface="Canva Sans"/>
                <a:sym typeface="Canva Sans"/>
              </a:rPr>
              <a:t> of the satellite map into </a:t>
            </a:r>
            <a:r>
              <a:rPr lang="en-US" b="true" sz="2000">
                <a:solidFill>
                  <a:srgbClr val="FFFFFF"/>
                </a:solidFill>
                <a:latin typeface="Canva Sans Bold"/>
                <a:ea typeface="Canva Sans Bold"/>
                <a:cs typeface="Canva Sans Bold"/>
                <a:sym typeface="Canva Sans Bold"/>
              </a:rPr>
              <a:t>real-time geospatial coordinates</a:t>
            </a:r>
            <a:r>
              <a:rPr lang="en-US" sz="2000">
                <a:solidFill>
                  <a:srgbClr val="FFFFFF"/>
                </a:solidFill>
                <a:latin typeface="Canva Sans"/>
                <a:ea typeface="Canva Sans"/>
                <a:cs typeface="Canva Sans"/>
                <a:sym typeface="Canva Sans"/>
              </a:rPr>
              <a:t> using </a:t>
            </a:r>
            <a:r>
              <a:rPr lang="en-US" b="true" sz="2000">
                <a:solidFill>
                  <a:srgbClr val="FFFFFF"/>
                </a:solidFill>
                <a:latin typeface="Canva Sans Bold"/>
                <a:ea typeface="Canva Sans Bold"/>
                <a:cs typeface="Canva Sans Bold"/>
                <a:sym typeface="Canva Sans Bold"/>
              </a:rPr>
              <a:t>Coordinate Reference System (CRS)</a:t>
            </a:r>
          </a:p>
        </p:txBody>
      </p:sp>
      <p:sp>
        <p:nvSpPr>
          <p:cNvPr name="TextBox 27" id="27"/>
          <p:cNvSpPr txBox="true"/>
          <p:nvPr/>
        </p:nvSpPr>
        <p:spPr>
          <a:xfrm rot="0">
            <a:off x="925756" y="4715828"/>
            <a:ext cx="2539118" cy="837438"/>
          </a:xfrm>
          <a:prstGeom prst="rect">
            <a:avLst/>
          </a:prstGeom>
        </p:spPr>
        <p:txBody>
          <a:bodyPr anchor="t" rtlCol="false" tIns="0" lIns="0" bIns="0" rIns="0">
            <a:spAutoFit/>
          </a:bodyPr>
          <a:lstStyle/>
          <a:p>
            <a:pPr algn="ctr">
              <a:lnSpc>
                <a:spcPts val="2226"/>
              </a:lnSpc>
            </a:pPr>
            <a:r>
              <a:rPr lang="en-US" sz="2100">
                <a:solidFill>
                  <a:srgbClr val="FFFFFF"/>
                </a:solidFill>
                <a:latin typeface="Canva Sans"/>
                <a:ea typeface="Canva Sans"/>
                <a:cs typeface="Canva Sans"/>
                <a:sym typeface="Canva Sans"/>
              </a:rPr>
              <a:t>Input Satellite Image using </a:t>
            </a:r>
            <a:r>
              <a:rPr lang="en-US" b="true" sz="2100">
                <a:solidFill>
                  <a:srgbClr val="FFFFFF"/>
                </a:solidFill>
                <a:latin typeface="Canva Sans Bold"/>
                <a:ea typeface="Canva Sans Bold"/>
                <a:cs typeface="Canva Sans Bold"/>
                <a:sym typeface="Canva Sans Bold"/>
              </a:rPr>
              <a:t>Google Earth Engine</a:t>
            </a:r>
          </a:p>
        </p:txBody>
      </p:sp>
      <p:sp>
        <p:nvSpPr>
          <p:cNvPr name="TextBox 28" id="28"/>
          <p:cNvSpPr txBox="true"/>
          <p:nvPr/>
        </p:nvSpPr>
        <p:spPr>
          <a:xfrm rot="0">
            <a:off x="14053659" y="8231202"/>
            <a:ext cx="2588672" cy="557022"/>
          </a:xfrm>
          <a:prstGeom prst="rect">
            <a:avLst/>
          </a:prstGeom>
        </p:spPr>
        <p:txBody>
          <a:bodyPr anchor="t" rtlCol="false" tIns="0" lIns="0" bIns="0" rIns="0">
            <a:spAutoFit/>
          </a:bodyPr>
          <a:lstStyle/>
          <a:p>
            <a:pPr algn="ctr" marL="0" indent="0" lvl="0">
              <a:lnSpc>
                <a:spcPts val="2184"/>
              </a:lnSpc>
              <a:spcBef>
                <a:spcPct val="0"/>
              </a:spcBef>
            </a:pPr>
            <a:r>
              <a:rPr lang="en-US" sz="2100">
                <a:solidFill>
                  <a:srgbClr val="FFFFFF"/>
                </a:solidFill>
                <a:latin typeface="Canva Sans"/>
                <a:ea typeface="Canva Sans"/>
                <a:cs typeface="Canva Sans"/>
                <a:sym typeface="Canva Sans"/>
              </a:rPr>
              <a:t>Extract features from pixel indices</a:t>
            </a:r>
          </a:p>
        </p:txBody>
      </p:sp>
      <p:sp>
        <p:nvSpPr>
          <p:cNvPr name="TextBox 29" id="29"/>
          <p:cNvSpPr txBox="true"/>
          <p:nvPr/>
        </p:nvSpPr>
        <p:spPr>
          <a:xfrm rot="0">
            <a:off x="5536239" y="8231202"/>
            <a:ext cx="2594595" cy="833247"/>
          </a:xfrm>
          <a:prstGeom prst="rect">
            <a:avLst/>
          </a:prstGeom>
        </p:spPr>
        <p:txBody>
          <a:bodyPr anchor="t" rtlCol="false" tIns="0" lIns="0" bIns="0" rIns="0">
            <a:spAutoFit/>
          </a:bodyPr>
          <a:lstStyle/>
          <a:p>
            <a:pPr algn="ctr" marL="0" indent="0" lvl="0">
              <a:lnSpc>
                <a:spcPts val="2184"/>
              </a:lnSpc>
              <a:spcBef>
                <a:spcPct val="0"/>
              </a:spcBef>
            </a:pPr>
            <a:r>
              <a:rPr lang="en-US" sz="2100">
                <a:solidFill>
                  <a:srgbClr val="FFFFFF"/>
                </a:solidFill>
                <a:latin typeface="Canva Sans"/>
                <a:ea typeface="Canva Sans"/>
                <a:cs typeface="Canva Sans"/>
                <a:sym typeface="Canva Sans"/>
              </a:rPr>
              <a:t>Match Predicted Hex Code with </a:t>
            </a:r>
            <a:r>
              <a:rPr lang="en-US" b="true" sz="2100">
                <a:solidFill>
                  <a:srgbClr val="FFFFFF"/>
                </a:solidFill>
                <a:latin typeface="Canva Sans Bold"/>
                <a:ea typeface="Canva Sans Bold"/>
                <a:cs typeface="Canva Sans Bold"/>
                <a:sym typeface="Canva Sans Bold"/>
              </a:rPr>
              <a:t>Legend Values</a:t>
            </a:r>
          </a:p>
        </p:txBody>
      </p:sp>
      <p:sp>
        <p:nvSpPr>
          <p:cNvPr name="TextBox 30" id="30"/>
          <p:cNvSpPr txBox="true"/>
          <p:nvPr/>
        </p:nvSpPr>
        <p:spPr>
          <a:xfrm rot="0">
            <a:off x="9944237" y="8231202"/>
            <a:ext cx="2642721" cy="833247"/>
          </a:xfrm>
          <a:prstGeom prst="rect">
            <a:avLst/>
          </a:prstGeom>
        </p:spPr>
        <p:txBody>
          <a:bodyPr anchor="t" rtlCol="false" tIns="0" lIns="0" bIns="0" rIns="0">
            <a:spAutoFit/>
          </a:bodyPr>
          <a:lstStyle/>
          <a:p>
            <a:pPr algn="ctr" marL="0" indent="0" lvl="0">
              <a:lnSpc>
                <a:spcPts val="2184"/>
              </a:lnSpc>
              <a:spcBef>
                <a:spcPct val="0"/>
              </a:spcBef>
            </a:pPr>
            <a:r>
              <a:rPr lang="en-US" sz="2100">
                <a:solidFill>
                  <a:srgbClr val="FFFFFF"/>
                </a:solidFill>
                <a:latin typeface="Canva Sans"/>
                <a:ea typeface="Canva Sans"/>
                <a:cs typeface="Canva Sans"/>
                <a:sym typeface="Canva Sans"/>
              </a:rPr>
              <a:t>Predicting a color and generating </a:t>
            </a:r>
            <a:r>
              <a:rPr lang="en-US" b="true" sz="2100">
                <a:solidFill>
                  <a:srgbClr val="FFFFFF"/>
                </a:solidFill>
                <a:latin typeface="Canva Sans Bold"/>
                <a:ea typeface="Canva Sans Bold"/>
                <a:cs typeface="Canva Sans Bold"/>
                <a:sym typeface="Canva Sans Bold"/>
              </a:rPr>
              <a:t>Hex Code</a:t>
            </a:r>
            <a:r>
              <a:rPr lang="en-US" sz="2100">
                <a:solidFill>
                  <a:srgbClr val="FFFFFF"/>
                </a:solidFill>
                <a:latin typeface="Canva Sans"/>
                <a:ea typeface="Canva Sans"/>
                <a:cs typeface="Canva Sans"/>
                <a:sym typeface="Canva Sans"/>
              </a:rPr>
              <a:t> on that</a:t>
            </a:r>
          </a:p>
        </p:txBody>
      </p:sp>
      <p:sp>
        <p:nvSpPr>
          <p:cNvPr name="TextBox 31" id="31"/>
          <p:cNvSpPr txBox="true"/>
          <p:nvPr/>
        </p:nvSpPr>
        <p:spPr>
          <a:xfrm rot="0">
            <a:off x="1048063" y="8231202"/>
            <a:ext cx="2803512" cy="833247"/>
          </a:xfrm>
          <a:prstGeom prst="rect">
            <a:avLst/>
          </a:prstGeom>
        </p:spPr>
        <p:txBody>
          <a:bodyPr anchor="t" rtlCol="false" tIns="0" lIns="0" bIns="0" rIns="0">
            <a:spAutoFit/>
          </a:bodyPr>
          <a:lstStyle/>
          <a:p>
            <a:pPr algn="ctr" marL="0" indent="0" lvl="0">
              <a:lnSpc>
                <a:spcPts val="2184"/>
              </a:lnSpc>
              <a:spcBef>
                <a:spcPct val="0"/>
              </a:spcBef>
            </a:pPr>
            <a:r>
              <a:rPr lang="en-US" sz="2100">
                <a:solidFill>
                  <a:srgbClr val="FFFFFF"/>
                </a:solidFill>
                <a:latin typeface="Canva Sans"/>
                <a:ea typeface="Canva Sans"/>
                <a:cs typeface="Canva Sans"/>
                <a:sym typeface="Canva Sans"/>
              </a:rPr>
              <a:t>Store these values in the Database for future use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C74">
                <a:alpha val="100000"/>
              </a:srgbClr>
            </a:gs>
            <a:gs pos="33333">
              <a:srgbClr val="000C74">
                <a:alpha val="100000"/>
              </a:srgbClr>
            </a:gs>
            <a:gs pos="66667">
              <a:srgbClr val="4D1B79">
                <a:alpha val="100000"/>
              </a:srgbClr>
            </a:gs>
            <a:gs pos="100000">
              <a:srgbClr val="000C74">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9492732" y="2073382"/>
            <a:ext cx="7428618" cy="6862496"/>
          </a:xfrm>
          <a:custGeom>
            <a:avLst/>
            <a:gdLst/>
            <a:ahLst/>
            <a:cxnLst/>
            <a:rect r="r" b="b" t="t" l="l"/>
            <a:pathLst>
              <a:path h="6862496" w="7428618">
                <a:moveTo>
                  <a:pt x="0" y="0"/>
                </a:moveTo>
                <a:lnTo>
                  <a:pt x="7428617" y="0"/>
                </a:lnTo>
                <a:lnTo>
                  <a:pt x="7428617" y="6862496"/>
                </a:lnTo>
                <a:lnTo>
                  <a:pt x="0" y="6862496"/>
                </a:lnTo>
                <a:lnTo>
                  <a:pt x="0" y="0"/>
                </a:lnTo>
                <a:close/>
              </a:path>
            </a:pathLst>
          </a:custGeom>
          <a:blipFill>
            <a:blip r:embed="rId2"/>
            <a:stretch>
              <a:fillRect l="0" t="0" r="0" b="0"/>
            </a:stretch>
          </a:blipFill>
        </p:spPr>
      </p:sp>
      <p:sp>
        <p:nvSpPr>
          <p:cNvPr name="Freeform 3" id="3"/>
          <p:cNvSpPr/>
          <p:nvPr/>
        </p:nvSpPr>
        <p:spPr>
          <a:xfrm flipH="false" flipV="false" rot="0">
            <a:off x="1028700" y="2073382"/>
            <a:ext cx="7217314" cy="6910478"/>
          </a:xfrm>
          <a:custGeom>
            <a:avLst/>
            <a:gdLst/>
            <a:ahLst/>
            <a:cxnLst/>
            <a:rect r="r" b="b" t="t" l="l"/>
            <a:pathLst>
              <a:path h="6910478" w="7217314">
                <a:moveTo>
                  <a:pt x="0" y="0"/>
                </a:moveTo>
                <a:lnTo>
                  <a:pt x="7217314" y="0"/>
                </a:lnTo>
                <a:lnTo>
                  <a:pt x="7217314" y="6910478"/>
                </a:lnTo>
                <a:lnTo>
                  <a:pt x="0" y="6910478"/>
                </a:lnTo>
                <a:lnTo>
                  <a:pt x="0" y="0"/>
                </a:lnTo>
                <a:close/>
              </a:path>
            </a:pathLst>
          </a:custGeom>
          <a:blipFill>
            <a:blip r:embed="rId3"/>
            <a:stretch>
              <a:fillRect l="0" t="0" r="0" b="0"/>
            </a:stretch>
          </a:blipFill>
        </p:spPr>
      </p:sp>
      <p:sp>
        <p:nvSpPr>
          <p:cNvPr name="TextBox 4" id="4"/>
          <p:cNvSpPr txBox="true"/>
          <p:nvPr/>
        </p:nvSpPr>
        <p:spPr>
          <a:xfrm rot="0">
            <a:off x="3635657" y="562263"/>
            <a:ext cx="10567166" cy="1348741"/>
          </a:xfrm>
          <a:prstGeom prst="rect">
            <a:avLst/>
          </a:prstGeom>
        </p:spPr>
        <p:txBody>
          <a:bodyPr anchor="t" rtlCol="false" tIns="0" lIns="0" bIns="0" rIns="0">
            <a:spAutoFit/>
          </a:bodyPr>
          <a:lstStyle/>
          <a:p>
            <a:pPr algn="ctr">
              <a:lnSpc>
                <a:spcPts val="5459"/>
              </a:lnSpc>
              <a:spcBef>
                <a:spcPct val="0"/>
              </a:spcBef>
            </a:pPr>
            <a:r>
              <a:rPr lang="en-US" sz="3899">
                <a:solidFill>
                  <a:srgbClr val="FFFFFF"/>
                </a:solidFill>
                <a:latin typeface="Canva Sans"/>
                <a:ea typeface="Canva Sans"/>
                <a:cs typeface="Canva Sans"/>
                <a:sym typeface="Canva Sans"/>
              </a:rPr>
              <a:t>Hex-code Generation for Pixels Based on Location Using Geo-Satellite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C74">
                <a:alpha val="100000"/>
              </a:srgbClr>
            </a:gs>
            <a:gs pos="33333">
              <a:srgbClr val="000C74">
                <a:alpha val="100000"/>
              </a:srgbClr>
            </a:gs>
            <a:gs pos="66667">
              <a:srgbClr val="4D1B79">
                <a:alpha val="100000"/>
              </a:srgbClr>
            </a:gs>
            <a:gs pos="100000">
              <a:srgbClr val="000C74">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834568" y="1151256"/>
            <a:ext cx="16618864" cy="8857847"/>
          </a:xfrm>
          <a:custGeom>
            <a:avLst/>
            <a:gdLst/>
            <a:ahLst/>
            <a:cxnLst/>
            <a:rect r="r" b="b" t="t" l="l"/>
            <a:pathLst>
              <a:path h="8857847" w="16618864">
                <a:moveTo>
                  <a:pt x="0" y="0"/>
                </a:moveTo>
                <a:lnTo>
                  <a:pt x="16618864" y="0"/>
                </a:lnTo>
                <a:lnTo>
                  <a:pt x="16618864" y="8857846"/>
                </a:lnTo>
                <a:lnTo>
                  <a:pt x="0" y="8857846"/>
                </a:lnTo>
                <a:lnTo>
                  <a:pt x="0" y="0"/>
                </a:lnTo>
                <a:close/>
              </a:path>
            </a:pathLst>
          </a:custGeom>
          <a:blipFill>
            <a:blip r:embed="rId2"/>
            <a:stretch>
              <a:fillRect l="0" t="-14029" r="0" b="-4169"/>
            </a:stretch>
          </a:blipFill>
        </p:spPr>
      </p:sp>
      <p:sp>
        <p:nvSpPr>
          <p:cNvPr name="TextBox 3" id="3"/>
          <p:cNvSpPr txBox="true"/>
          <p:nvPr/>
        </p:nvSpPr>
        <p:spPr>
          <a:xfrm rot="0">
            <a:off x="834568" y="537845"/>
            <a:ext cx="16618864" cy="613411"/>
          </a:xfrm>
          <a:prstGeom prst="rect">
            <a:avLst/>
          </a:prstGeom>
        </p:spPr>
        <p:txBody>
          <a:bodyPr anchor="t" rtlCol="false" tIns="0" lIns="0" bIns="0" rIns="0">
            <a:spAutoFit/>
          </a:bodyPr>
          <a:lstStyle/>
          <a:p>
            <a:pPr algn="ctr">
              <a:lnSpc>
                <a:spcPts val="5039"/>
              </a:lnSpc>
              <a:spcBef>
                <a:spcPct val="0"/>
              </a:spcBef>
            </a:pPr>
            <a:r>
              <a:rPr lang="en-US" sz="3599">
                <a:solidFill>
                  <a:srgbClr val="FFFFFF"/>
                </a:solidFill>
                <a:latin typeface="Canva Sans"/>
                <a:ea typeface="Canva Sans"/>
                <a:cs typeface="Canva Sans"/>
                <a:sym typeface="Canva Sans"/>
              </a:rPr>
              <a:t>Bio Hazard and Risk Detection Based on Ocean Color - Our Novel Approach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355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91305"/>
            <a:ext cx="4237754" cy="1874789"/>
          </a:xfrm>
          <a:custGeom>
            <a:avLst/>
            <a:gdLst/>
            <a:ahLst/>
            <a:cxnLst/>
            <a:rect r="r" b="b" t="t" l="l"/>
            <a:pathLst>
              <a:path h="1874789" w="4237754">
                <a:moveTo>
                  <a:pt x="0" y="0"/>
                </a:moveTo>
                <a:lnTo>
                  <a:pt x="4237754" y="0"/>
                </a:lnTo>
                <a:lnTo>
                  <a:pt x="4237754" y="1874790"/>
                </a:lnTo>
                <a:lnTo>
                  <a:pt x="0" y="1874790"/>
                </a:lnTo>
                <a:lnTo>
                  <a:pt x="0" y="0"/>
                </a:lnTo>
                <a:close/>
              </a:path>
            </a:pathLst>
          </a:custGeom>
          <a:blipFill>
            <a:blip r:embed="rId2"/>
            <a:stretch>
              <a:fillRect l="-85342" t="0" r="-160403" b="0"/>
            </a:stretch>
          </a:blipFill>
        </p:spPr>
      </p:sp>
      <p:sp>
        <p:nvSpPr>
          <p:cNvPr name="Freeform 3" id="3"/>
          <p:cNvSpPr/>
          <p:nvPr/>
        </p:nvSpPr>
        <p:spPr>
          <a:xfrm flipH="false" flipV="false" rot="0">
            <a:off x="16289986" y="91305"/>
            <a:ext cx="1938628" cy="1938628"/>
          </a:xfrm>
          <a:custGeom>
            <a:avLst/>
            <a:gdLst/>
            <a:ahLst/>
            <a:cxnLst/>
            <a:rect r="r" b="b" t="t" l="l"/>
            <a:pathLst>
              <a:path h="1938628" w="1938628">
                <a:moveTo>
                  <a:pt x="0" y="0"/>
                </a:moveTo>
                <a:lnTo>
                  <a:pt x="1938628" y="0"/>
                </a:lnTo>
                <a:lnTo>
                  <a:pt x="1938628" y="1938629"/>
                </a:lnTo>
                <a:lnTo>
                  <a:pt x="0" y="1938629"/>
                </a:lnTo>
                <a:lnTo>
                  <a:pt x="0" y="0"/>
                </a:lnTo>
                <a:close/>
              </a:path>
            </a:pathLst>
          </a:custGeom>
          <a:blipFill>
            <a:blip r:embed="rId3"/>
            <a:stretch>
              <a:fillRect l="0" t="0" r="0" b="0"/>
            </a:stretch>
          </a:blipFill>
        </p:spPr>
      </p:sp>
      <p:sp>
        <p:nvSpPr>
          <p:cNvPr name="TextBox 4" id="4"/>
          <p:cNvSpPr txBox="true"/>
          <p:nvPr/>
        </p:nvSpPr>
        <p:spPr>
          <a:xfrm rot="0">
            <a:off x="7527957" y="6180317"/>
            <a:ext cx="3232086" cy="1228725"/>
          </a:xfrm>
          <a:prstGeom prst="rect">
            <a:avLst/>
          </a:prstGeom>
        </p:spPr>
        <p:txBody>
          <a:bodyPr anchor="t" rtlCol="false" tIns="0" lIns="0" bIns="0" rIns="0">
            <a:spAutoFit/>
          </a:bodyPr>
          <a:lstStyle/>
          <a:p>
            <a:pPr algn="l" marL="0" indent="0" lvl="0">
              <a:lnSpc>
                <a:spcPts val="8400"/>
              </a:lnSpc>
              <a:spcBef>
                <a:spcPct val="0"/>
              </a:spcBef>
            </a:pPr>
            <a:r>
              <a:rPr lang="en-US" sz="6000" strike="noStrike" u="none">
                <a:solidFill>
                  <a:srgbClr val="081269"/>
                </a:solidFill>
                <a:latin typeface="Inlander"/>
                <a:ea typeface="Inlander"/>
                <a:cs typeface="Inlander"/>
                <a:sym typeface="Inlander"/>
              </a:rPr>
              <a:t>KSHITIJ</a:t>
            </a:r>
          </a:p>
        </p:txBody>
      </p:sp>
      <p:sp>
        <p:nvSpPr>
          <p:cNvPr name="TextBox 5" id="5"/>
          <p:cNvSpPr txBox="true"/>
          <p:nvPr/>
        </p:nvSpPr>
        <p:spPr>
          <a:xfrm rot="0">
            <a:off x="3927931" y="7456667"/>
            <a:ext cx="10432139" cy="1597315"/>
          </a:xfrm>
          <a:prstGeom prst="rect">
            <a:avLst/>
          </a:prstGeom>
        </p:spPr>
        <p:txBody>
          <a:bodyPr anchor="t" rtlCol="false" tIns="0" lIns="0" bIns="0" rIns="0">
            <a:spAutoFit/>
          </a:bodyPr>
          <a:lstStyle/>
          <a:p>
            <a:pPr algn="ctr">
              <a:lnSpc>
                <a:spcPts val="6342"/>
              </a:lnSpc>
              <a:spcBef>
                <a:spcPct val="0"/>
              </a:spcBef>
            </a:pPr>
            <a:r>
              <a:rPr lang="en-US" b="true" sz="4530">
                <a:solidFill>
                  <a:srgbClr val="000000"/>
                </a:solidFill>
                <a:latin typeface="The Seasons Bold"/>
                <a:ea typeface="The Seasons Bold"/>
                <a:cs typeface="The Seasons Bold"/>
                <a:sym typeface="The Seasons Bold"/>
              </a:rPr>
              <a:t>Helping tourists be safer, and beaches be more prosperous</a:t>
            </a:r>
          </a:p>
        </p:txBody>
      </p:sp>
      <p:sp>
        <p:nvSpPr>
          <p:cNvPr name="TextBox 6" id="6"/>
          <p:cNvSpPr txBox="true"/>
          <p:nvPr/>
        </p:nvSpPr>
        <p:spPr>
          <a:xfrm rot="0">
            <a:off x="4889175" y="3959223"/>
            <a:ext cx="8509651" cy="1184277"/>
          </a:xfrm>
          <a:prstGeom prst="rect">
            <a:avLst/>
          </a:prstGeom>
        </p:spPr>
        <p:txBody>
          <a:bodyPr anchor="t" rtlCol="false" tIns="0" lIns="0" bIns="0" rIns="0">
            <a:spAutoFit/>
          </a:bodyPr>
          <a:lstStyle/>
          <a:p>
            <a:pPr algn="ctr">
              <a:lnSpc>
                <a:spcPts val="9799"/>
              </a:lnSpc>
              <a:spcBef>
                <a:spcPct val="0"/>
              </a:spcBef>
            </a:pPr>
            <a:r>
              <a:rPr lang="en-US" b="true" sz="6999">
                <a:solidFill>
                  <a:srgbClr val="081269"/>
                </a:solidFill>
                <a:latin typeface="Lora Bold"/>
                <a:ea typeface="Lora Bold"/>
                <a:cs typeface="Lora Bold"/>
                <a:sym typeface="Lora Bold"/>
              </a:rPr>
              <a:t>TEAM </a:t>
            </a:r>
            <a:r>
              <a:rPr lang="en-US" b="true" sz="6999">
                <a:solidFill>
                  <a:srgbClr val="081269"/>
                </a:solidFill>
                <a:latin typeface="Lora Bold"/>
                <a:ea typeface="Lora Bold"/>
                <a:cs typeface="Lora Bold"/>
                <a:sym typeface="Lora Bold"/>
              </a:rPr>
              <a:t>BENZENE 2.0</a:t>
            </a:r>
          </a:p>
        </p:txBody>
      </p:sp>
      <p:sp>
        <p:nvSpPr>
          <p:cNvPr name="TextBox 7" id="7"/>
          <p:cNvSpPr txBox="true"/>
          <p:nvPr/>
        </p:nvSpPr>
        <p:spPr>
          <a:xfrm rot="0">
            <a:off x="1618996" y="5048250"/>
            <a:ext cx="15050008" cy="795522"/>
          </a:xfrm>
          <a:prstGeom prst="rect">
            <a:avLst/>
          </a:prstGeom>
        </p:spPr>
        <p:txBody>
          <a:bodyPr anchor="t" rtlCol="false" tIns="0" lIns="0" bIns="0" rIns="0">
            <a:spAutoFit/>
          </a:bodyPr>
          <a:lstStyle/>
          <a:p>
            <a:pPr algn="ctr">
              <a:lnSpc>
                <a:spcPts val="6342"/>
              </a:lnSpc>
              <a:spcBef>
                <a:spcPct val="0"/>
              </a:spcBef>
            </a:pPr>
            <a:r>
              <a:rPr lang="en-US" b="true" sz="4530">
                <a:solidFill>
                  <a:srgbClr val="000000"/>
                </a:solidFill>
                <a:latin typeface="The Seasons Bold"/>
                <a:ea typeface="The Seasons Bold"/>
                <a:cs typeface="The Seasons Bold"/>
                <a:sym typeface="The Seasons Bold"/>
              </a:rPr>
              <a:t>Jalpaiguri Government Engineering College, West Bengal</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4E55FE">
                <a:alpha val="645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768948" y="2385547"/>
            <a:ext cx="6490352" cy="1336420"/>
          </a:xfrm>
          <a:custGeom>
            <a:avLst/>
            <a:gdLst/>
            <a:ahLst/>
            <a:cxnLst/>
            <a:rect r="r" b="b" t="t" l="l"/>
            <a:pathLst>
              <a:path h="1336420" w="6490352">
                <a:moveTo>
                  <a:pt x="0" y="0"/>
                </a:moveTo>
                <a:lnTo>
                  <a:pt x="6490352" y="0"/>
                </a:lnTo>
                <a:lnTo>
                  <a:pt x="6490352" y="1336421"/>
                </a:lnTo>
                <a:lnTo>
                  <a:pt x="0" y="1336421"/>
                </a:lnTo>
                <a:lnTo>
                  <a:pt x="0" y="0"/>
                </a:lnTo>
                <a:close/>
              </a:path>
            </a:pathLst>
          </a:custGeom>
          <a:blipFill>
            <a:blip r:embed="rId2"/>
            <a:stretch>
              <a:fillRect l="0" t="-711112" r="0" b="-268114"/>
            </a:stretch>
          </a:blipFill>
        </p:spPr>
      </p:sp>
      <p:sp>
        <p:nvSpPr>
          <p:cNvPr name="Freeform 3" id="3"/>
          <p:cNvSpPr/>
          <p:nvPr/>
        </p:nvSpPr>
        <p:spPr>
          <a:xfrm flipH="false" flipV="false" rot="0">
            <a:off x="149601" y="6038105"/>
            <a:ext cx="4619152" cy="3459906"/>
          </a:xfrm>
          <a:custGeom>
            <a:avLst/>
            <a:gdLst/>
            <a:ahLst/>
            <a:cxnLst/>
            <a:rect r="r" b="b" t="t" l="l"/>
            <a:pathLst>
              <a:path h="3459906" w="4619152">
                <a:moveTo>
                  <a:pt x="0" y="0"/>
                </a:moveTo>
                <a:lnTo>
                  <a:pt x="4619152" y="0"/>
                </a:lnTo>
                <a:lnTo>
                  <a:pt x="4619152" y="3459906"/>
                </a:lnTo>
                <a:lnTo>
                  <a:pt x="0" y="3459906"/>
                </a:lnTo>
                <a:lnTo>
                  <a:pt x="0" y="0"/>
                </a:lnTo>
                <a:close/>
              </a:path>
            </a:pathLst>
          </a:custGeom>
          <a:blipFill>
            <a:blip r:embed="rId3"/>
            <a:stretch>
              <a:fillRect l="0" t="0" r="0" b="0"/>
            </a:stretch>
          </a:blipFill>
        </p:spPr>
      </p:sp>
      <p:sp>
        <p:nvSpPr>
          <p:cNvPr name="Freeform 4" id="4"/>
          <p:cNvSpPr/>
          <p:nvPr/>
        </p:nvSpPr>
        <p:spPr>
          <a:xfrm flipH="false" flipV="false" rot="0">
            <a:off x="149601" y="2385547"/>
            <a:ext cx="4614207" cy="3459906"/>
          </a:xfrm>
          <a:custGeom>
            <a:avLst/>
            <a:gdLst/>
            <a:ahLst/>
            <a:cxnLst/>
            <a:rect r="r" b="b" t="t" l="l"/>
            <a:pathLst>
              <a:path h="3459906" w="4614207">
                <a:moveTo>
                  <a:pt x="0" y="0"/>
                </a:moveTo>
                <a:lnTo>
                  <a:pt x="4614207" y="0"/>
                </a:lnTo>
                <a:lnTo>
                  <a:pt x="4614207" y="3459906"/>
                </a:lnTo>
                <a:lnTo>
                  <a:pt x="0" y="3459906"/>
                </a:lnTo>
                <a:lnTo>
                  <a:pt x="0" y="0"/>
                </a:lnTo>
                <a:close/>
              </a:path>
            </a:pathLst>
          </a:custGeom>
          <a:blipFill>
            <a:blip r:embed="rId4"/>
            <a:stretch>
              <a:fillRect l="-6340" t="0" r="-6340" b="0"/>
            </a:stretch>
          </a:blipFill>
        </p:spPr>
      </p:sp>
      <p:grpSp>
        <p:nvGrpSpPr>
          <p:cNvPr name="Group 5" id="5"/>
          <p:cNvGrpSpPr/>
          <p:nvPr/>
        </p:nvGrpSpPr>
        <p:grpSpPr>
          <a:xfrm rot="0">
            <a:off x="-629396" y="-1060920"/>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7" id="7"/>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sp>
        <p:nvSpPr>
          <p:cNvPr name="Freeform 8" id="8"/>
          <p:cNvSpPr/>
          <p:nvPr/>
        </p:nvSpPr>
        <p:spPr>
          <a:xfrm flipH="false" flipV="false" rot="-8994610">
            <a:off x="5806551" y="2387948"/>
            <a:ext cx="4214904" cy="4114800"/>
          </a:xfrm>
          <a:custGeom>
            <a:avLst/>
            <a:gdLst/>
            <a:ahLst/>
            <a:cxnLst/>
            <a:rect r="r" b="b" t="t" l="l"/>
            <a:pathLst>
              <a:path h="4114800" w="4214904">
                <a:moveTo>
                  <a:pt x="0" y="0"/>
                </a:moveTo>
                <a:lnTo>
                  <a:pt x="4214904" y="0"/>
                </a:lnTo>
                <a:lnTo>
                  <a:pt x="421490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852134" y="-55717"/>
            <a:ext cx="14944843" cy="1260471"/>
          </a:xfrm>
          <a:prstGeom prst="rect">
            <a:avLst/>
          </a:prstGeom>
        </p:spPr>
        <p:txBody>
          <a:bodyPr anchor="t" rtlCol="false" tIns="0" lIns="0" bIns="0" rIns="0">
            <a:spAutoFit/>
          </a:bodyPr>
          <a:lstStyle/>
          <a:p>
            <a:pPr algn="l">
              <a:lnSpc>
                <a:spcPts val="9800"/>
              </a:lnSpc>
            </a:pPr>
            <a:r>
              <a:rPr lang="en-US" sz="7000" b="true">
                <a:solidFill>
                  <a:srgbClr val="030468"/>
                </a:solidFill>
                <a:latin typeface="Poppins Bold"/>
                <a:ea typeface="Poppins Bold"/>
                <a:cs typeface="Poppins Bold"/>
                <a:sym typeface="Poppins Bold"/>
              </a:rPr>
              <a:t>Don’t blame, Contribute</a:t>
            </a:r>
          </a:p>
        </p:txBody>
      </p:sp>
      <p:sp>
        <p:nvSpPr>
          <p:cNvPr name="TextBox 10" id="10"/>
          <p:cNvSpPr txBox="true"/>
          <p:nvPr/>
        </p:nvSpPr>
        <p:spPr>
          <a:xfrm rot="0">
            <a:off x="10768948" y="3840868"/>
            <a:ext cx="6490352" cy="3640400"/>
          </a:xfrm>
          <a:prstGeom prst="rect">
            <a:avLst/>
          </a:prstGeom>
        </p:spPr>
        <p:txBody>
          <a:bodyPr anchor="t" rtlCol="false" tIns="0" lIns="0" bIns="0" rIns="0">
            <a:spAutoFit/>
          </a:bodyPr>
          <a:lstStyle/>
          <a:p>
            <a:pPr algn="l">
              <a:lnSpc>
                <a:spcPts val="3635"/>
              </a:lnSpc>
            </a:pPr>
            <a:r>
              <a:rPr lang="en-US" sz="2596">
                <a:solidFill>
                  <a:srgbClr val="081269"/>
                </a:solidFill>
                <a:latin typeface="Poppins"/>
                <a:ea typeface="Poppins"/>
                <a:cs typeface="Poppins"/>
                <a:sym typeface="Poppins"/>
              </a:rPr>
              <a:t>Have a grievance about your nearest beach? Just make a report and make sure its noticed by the necessary authorities.</a:t>
            </a:r>
          </a:p>
          <a:p>
            <a:pPr algn="l">
              <a:lnSpc>
                <a:spcPts val="3635"/>
              </a:lnSpc>
            </a:pPr>
          </a:p>
          <a:p>
            <a:pPr algn="l">
              <a:lnSpc>
                <a:spcPts val="3635"/>
              </a:lnSpc>
            </a:pPr>
            <a:r>
              <a:rPr lang="en-US" sz="2596">
                <a:solidFill>
                  <a:srgbClr val="081269"/>
                </a:solidFill>
                <a:latin typeface="Poppins"/>
                <a:ea typeface="Poppins"/>
                <a:cs typeface="Poppins"/>
                <a:sym typeface="Poppins"/>
              </a:rPr>
              <a:t>Make your beach journey cleaner and happier, and thus, help yourself and others at the same time.</a:t>
            </a:r>
          </a:p>
        </p:txBody>
      </p:sp>
      <p:sp>
        <p:nvSpPr>
          <p:cNvPr name="Freeform 11" id="11"/>
          <p:cNvSpPr/>
          <p:nvPr/>
        </p:nvSpPr>
        <p:spPr>
          <a:xfrm flipH="false" flipV="false" rot="0">
            <a:off x="14857462" y="391266"/>
            <a:ext cx="2791950" cy="1428693"/>
          </a:xfrm>
          <a:custGeom>
            <a:avLst/>
            <a:gdLst/>
            <a:ahLst/>
            <a:cxnLst/>
            <a:rect r="r" b="b" t="t" l="l"/>
            <a:pathLst>
              <a:path h="1428693" w="2791950">
                <a:moveTo>
                  <a:pt x="0" y="0"/>
                </a:moveTo>
                <a:lnTo>
                  <a:pt x="2791950" y="0"/>
                </a:lnTo>
                <a:lnTo>
                  <a:pt x="2791950" y="1428693"/>
                </a:lnTo>
                <a:lnTo>
                  <a:pt x="0" y="1428693"/>
                </a:lnTo>
                <a:lnTo>
                  <a:pt x="0" y="0"/>
                </a:lnTo>
                <a:close/>
              </a:path>
            </a:pathLst>
          </a:custGeom>
          <a:blipFill>
            <a:blip r:embed="rId7"/>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4E55FE">
                <a:alpha val="64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7308216" y="3307716"/>
            <a:ext cx="3671567" cy="3671567"/>
            <a:chOff x="0" y="0"/>
            <a:chExt cx="4895423" cy="4895423"/>
          </a:xfrm>
        </p:grpSpPr>
        <p:sp>
          <p:nvSpPr>
            <p:cNvPr name="Freeform 3" id="3"/>
            <p:cNvSpPr/>
            <p:nvPr/>
          </p:nvSpPr>
          <p:spPr>
            <a:xfrm flipH="false" flipV="false" rot="0">
              <a:off x="0" y="0"/>
              <a:ext cx="4895423" cy="4895423"/>
            </a:xfrm>
            <a:custGeom>
              <a:avLst/>
              <a:gdLst/>
              <a:ahLst/>
              <a:cxnLst/>
              <a:rect r="r" b="b" t="t" l="l"/>
              <a:pathLst>
                <a:path h="4895423" w="4895423">
                  <a:moveTo>
                    <a:pt x="0" y="0"/>
                  </a:moveTo>
                  <a:lnTo>
                    <a:pt x="4895423" y="0"/>
                  </a:lnTo>
                  <a:lnTo>
                    <a:pt x="4895423" y="4895423"/>
                  </a:lnTo>
                  <a:lnTo>
                    <a:pt x="0" y="48954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4" id="4"/>
          <p:cNvGrpSpPr/>
          <p:nvPr/>
        </p:nvGrpSpPr>
        <p:grpSpPr>
          <a:xfrm rot="0">
            <a:off x="-629396" y="-1060920"/>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6" id="6"/>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sp>
        <p:nvSpPr>
          <p:cNvPr name="Freeform 7" id="7"/>
          <p:cNvSpPr/>
          <p:nvPr/>
        </p:nvSpPr>
        <p:spPr>
          <a:xfrm flipH="false" flipV="false" rot="0">
            <a:off x="14857462" y="391266"/>
            <a:ext cx="2791950" cy="1428693"/>
          </a:xfrm>
          <a:custGeom>
            <a:avLst/>
            <a:gdLst/>
            <a:ahLst/>
            <a:cxnLst/>
            <a:rect r="r" b="b" t="t" l="l"/>
            <a:pathLst>
              <a:path h="1428693" w="2791950">
                <a:moveTo>
                  <a:pt x="0" y="0"/>
                </a:moveTo>
                <a:lnTo>
                  <a:pt x="2791950" y="0"/>
                </a:lnTo>
                <a:lnTo>
                  <a:pt x="2791950" y="1428693"/>
                </a:lnTo>
                <a:lnTo>
                  <a:pt x="0" y="1428693"/>
                </a:lnTo>
                <a:lnTo>
                  <a:pt x="0" y="0"/>
                </a:lnTo>
                <a:close/>
              </a:path>
            </a:pathLst>
          </a:custGeom>
          <a:blipFill>
            <a:blip r:embed="rId4"/>
            <a:stretch>
              <a:fillRect l="0" t="0" r="0" b="0"/>
            </a:stretch>
          </a:blipFill>
        </p:spPr>
      </p:sp>
      <p:sp>
        <p:nvSpPr>
          <p:cNvPr name="Freeform 8" id="8"/>
          <p:cNvSpPr/>
          <p:nvPr/>
        </p:nvSpPr>
        <p:spPr>
          <a:xfrm flipH="false" flipV="false" rot="777183">
            <a:off x="-1378557" y="3568668"/>
            <a:ext cx="7315200" cy="2103120"/>
          </a:xfrm>
          <a:custGeom>
            <a:avLst/>
            <a:gdLst/>
            <a:ahLst/>
            <a:cxnLst/>
            <a:rect r="r" b="b" t="t" l="l"/>
            <a:pathLst>
              <a:path h="2103120" w="7315200">
                <a:moveTo>
                  <a:pt x="0" y="0"/>
                </a:moveTo>
                <a:lnTo>
                  <a:pt x="7315200" y="0"/>
                </a:lnTo>
                <a:lnTo>
                  <a:pt x="7315200" y="2103120"/>
                </a:lnTo>
                <a:lnTo>
                  <a:pt x="0" y="21031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1574508">
            <a:off x="13234830" y="3614388"/>
            <a:ext cx="5300870" cy="4114800"/>
          </a:xfrm>
          <a:custGeom>
            <a:avLst/>
            <a:gdLst/>
            <a:ahLst/>
            <a:cxnLst/>
            <a:rect r="r" b="b" t="t" l="l"/>
            <a:pathLst>
              <a:path h="4114800" w="5300870">
                <a:moveTo>
                  <a:pt x="5300869" y="0"/>
                </a:moveTo>
                <a:lnTo>
                  <a:pt x="0" y="0"/>
                </a:lnTo>
                <a:lnTo>
                  <a:pt x="0" y="4114800"/>
                </a:lnTo>
                <a:lnTo>
                  <a:pt x="5300869" y="4114800"/>
                </a:lnTo>
                <a:lnTo>
                  <a:pt x="5300869"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8712535" y="4712035"/>
            <a:ext cx="862931" cy="862931"/>
          </a:xfrm>
          <a:custGeom>
            <a:avLst/>
            <a:gdLst/>
            <a:ahLst/>
            <a:cxnLst/>
            <a:rect r="r" b="b" t="t" l="l"/>
            <a:pathLst>
              <a:path h="862931" w="862931">
                <a:moveTo>
                  <a:pt x="0" y="0"/>
                </a:moveTo>
                <a:lnTo>
                  <a:pt x="862930" y="0"/>
                </a:lnTo>
                <a:lnTo>
                  <a:pt x="862930" y="862930"/>
                </a:lnTo>
                <a:lnTo>
                  <a:pt x="0" y="862930"/>
                </a:lnTo>
                <a:lnTo>
                  <a:pt x="0" y="0"/>
                </a:lnTo>
                <a:close/>
              </a:path>
            </a:pathLst>
          </a:custGeom>
          <a:blipFill>
            <a:blip r:embed="rId9"/>
            <a:stretch>
              <a:fillRect l="0" t="0" r="0" b="0"/>
            </a:stretch>
          </a:blipFill>
        </p:spPr>
      </p:sp>
      <p:sp>
        <p:nvSpPr>
          <p:cNvPr name="TextBox 11" id="11"/>
          <p:cNvSpPr txBox="true"/>
          <p:nvPr/>
        </p:nvSpPr>
        <p:spPr>
          <a:xfrm rot="0">
            <a:off x="1671578" y="1853730"/>
            <a:ext cx="15192229" cy="1092830"/>
          </a:xfrm>
          <a:prstGeom prst="rect">
            <a:avLst/>
          </a:prstGeom>
        </p:spPr>
        <p:txBody>
          <a:bodyPr anchor="t" rtlCol="false" tIns="0" lIns="0" bIns="0" rIns="0">
            <a:spAutoFit/>
          </a:bodyPr>
          <a:lstStyle/>
          <a:p>
            <a:pPr algn="l">
              <a:lnSpc>
                <a:spcPts val="8540"/>
              </a:lnSpc>
            </a:pPr>
            <a:r>
              <a:rPr lang="en-US" sz="6100" b="true">
                <a:solidFill>
                  <a:srgbClr val="030468"/>
                </a:solidFill>
                <a:latin typeface="Poppins Bold"/>
                <a:ea typeface="Poppins Bold"/>
                <a:cs typeface="Poppins Bold"/>
                <a:sym typeface="Poppins Bold"/>
              </a:rPr>
              <a:t>Don’t have KSHITIJ but do have sense!</a:t>
            </a:r>
          </a:p>
        </p:txBody>
      </p:sp>
      <p:sp>
        <p:nvSpPr>
          <p:cNvPr name="TextBox 12" id="12"/>
          <p:cNvSpPr txBox="true"/>
          <p:nvPr/>
        </p:nvSpPr>
        <p:spPr>
          <a:xfrm rot="0">
            <a:off x="2873216" y="7778426"/>
            <a:ext cx="13524529" cy="910635"/>
          </a:xfrm>
          <a:prstGeom prst="rect">
            <a:avLst/>
          </a:prstGeom>
        </p:spPr>
        <p:txBody>
          <a:bodyPr anchor="t" rtlCol="false" tIns="0" lIns="0" bIns="0" rIns="0">
            <a:spAutoFit/>
          </a:bodyPr>
          <a:lstStyle/>
          <a:p>
            <a:pPr algn="l">
              <a:lnSpc>
                <a:spcPts val="3635"/>
              </a:lnSpc>
            </a:pPr>
            <a:r>
              <a:rPr lang="en-US" sz="2596">
                <a:solidFill>
                  <a:srgbClr val="081269"/>
                </a:solidFill>
                <a:latin typeface="Poppins"/>
                <a:ea typeface="Poppins"/>
                <a:cs typeface="Poppins"/>
                <a:sym typeface="Poppins"/>
              </a:rPr>
              <a:t>if you don’t have KSHITIJ app installed in your device you can still use KSHITIJ grievance submit portal for submitting your report against the inappropriate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857462" y="391266"/>
            <a:ext cx="2791950" cy="1428693"/>
          </a:xfrm>
          <a:custGeom>
            <a:avLst/>
            <a:gdLst/>
            <a:ahLst/>
            <a:cxnLst/>
            <a:rect r="r" b="b" t="t" l="l"/>
            <a:pathLst>
              <a:path h="1428693" w="2791950">
                <a:moveTo>
                  <a:pt x="0" y="0"/>
                </a:moveTo>
                <a:lnTo>
                  <a:pt x="2791950" y="0"/>
                </a:lnTo>
                <a:lnTo>
                  <a:pt x="2791950" y="1428693"/>
                </a:lnTo>
                <a:lnTo>
                  <a:pt x="0" y="1428693"/>
                </a:lnTo>
                <a:lnTo>
                  <a:pt x="0" y="0"/>
                </a:lnTo>
                <a:close/>
              </a:path>
            </a:pathLst>
          </a:custGeom>
          <a:blipFill>
            <a:blip r:embed="rId2"/>
            <a:stretch>
              <a:fillRect l="0" t="0" r="0" b="0"/>
            </a:stretch>
          </a:blipFill>
        </p:spPr>
      </p:sp>
      <p:sp>
        <p:nvSpPr>
          <p:cNvPr name="TextBox 3" id="3"/>
          <p:cNvSpPr txBox="true"/>
          <p:nvPr/>
        </p:nvSpPr>
        <p:spPr>
          <a:xfrm rot="0">
            <a:off x="2410453" y="293577"/>
            <a:ext cx="13467094" cy="1369061"/>
          </a:xfrm>
          <a:prstGeom prst="rect">
            <a:avLst/>
          </a:prstGeom>
        </p:spPr>
        <p:txBody>
          <a:bodyPr anchor="t" rtlCol="false" tIns="0" lIns="0" bIns="0" rIns="0">
            <a:spAutoFit/>
          </a:bodyPr>
          <a:lstStyle/>
          <a:p>
            <a:pPr algn="ctr">
              <a:lnSpc>
                <a:spcPts val="10639"/>
              </a:lnSpc>
            </a:pPr>
            <a:r>
              <a:rPr lang="en-US" sz="7599" b="true">
                <a:solidFill>
                  <a:srgbClr val="081269"/>
                </a:solidFill>
                <a:latin typeface="Poppins Bold"/>
                <a:ea typeface="Poppins Bold"/>
                <a:cs typeface="Poppins Bold"/>
                <a:sym typeface="Poppins Bold"/>
              </a:rPr>
              <a:t>FEASIBILITY &amp; </a:t>
            </a:r>
            <a:r>
              <a:rPr lang="en-US" sz="7599">
                <a:solidFill>
                  <a:srgbClr val="081269"/>
                </a:solidFill>
                <a:latin typeface="Poppins"/>
                <a:ea typeface="Poppins"/>
                <a:cs typeface="Poppins"/>
                <a:sym typeface="Poppins"/>
              </a:rPr>
              <a:t>VIABILITY</a:t>
            </a:r>
          </a:p>
        </p:txBody>
      </p:sp>
      <p:grpSp>
        <p:nvGrpSpPr>
          <p:cNvPr name="Group 4" id="4"/>
          <p:cNvGrpSpPr/>
          <p:nvPr/>
        </p:nvGrpSpPr>
        <p:grpSpPr>
          <a:xfrm rot="0">
            <a:off x="10999117" y="7011840"/>
            <a:ext cx="4099696" cy="2427746"/>
            <a:chOff x="0" y="0"/>
            <a:chExt cx="1116618" cy="661235"/>
          </a:xfrm>
        </p:grpSpPr>
        <p:sp>
          <p:nvSpPr>
            <p:cNvPr name="Freeform 5" id="5"/>
            <p:cNvSpPr/>
            <p:nvPr/>
          </p:nvSpPr>
          <p:spPr>
            <a:xfrm flipH="false" flipV="false" rot="0">
              <a:off x="0" y="0"/>
              <a:ext cx="1116618" cy="661235"/>
            </a:xfrm>
            <a:custGeom>
              <a:avLst/>
              <a:gdLst/>
              <a:ahLst/>
              <a:cxnLst/>
              <a:rect r="r" b="b" t="t" l="l"/>
              <a:pathLst>
                <a:path h="661235" w="1116618">
                  <a:moveTo>
                    <a:pt x="58541" y="0"/>
                  </a:moveTo>
                  <a:lnTo>
                    <a:pt x="1058077" y="0"/>
                  </a:lnTo>
                  <a:cubicBezTo>
                    <a:pt x="1073603" y="0"/>
                    <a:pt x="1088493" y="6168"/>
                    <a:pt x="1099472" y="17146"/>
                  </a:cubicBezTo>
                  <a:cubicBezTo>
                    <a:pt x="1110450" y="28125"/>
                    <a:pt x="1116618" y="43015"/>
                    <a:pt x="1116618" y="58541"/>
                  </a:cubicBezTo>
                  <a:lnTo>
                    <a:pt x="1116618" y="602695"/>
                  </a:lnTo>
                  <a:cubicBezTo>
                    <a:pt x="1116618" y="635026"/>
                    <a:pt x="1090408" y="661235"/>
                    <a:pt x="1058077" y="661235"/>
                  </a:cubicBezTo>
                  <a:lnTo>
                    <a:pt x="58541" y="661235"/>
                  </a:lnTo>
                  <a:cubicBezTo>
                    <a:pt x="26210" y="661235"/>
                    <a:pt x="0" y="635026"/>
                    <a:pt x="0" y="602695"/>
                  </a:cubicBezTo>
                  <a:lnTo>
                    <a:pt x="0" y="58541"/>
                  </a:lnTo>
                  <a:cubicBezTo>
                    <a:pt x="0" y="26210"/>
                    <a:pt x="26210" y="0"/>
                    <a:pt x="58541" y="0"/>
                  </a:cubicBezTo>
                  <a:close/>
                </a:path>
              </a:pathLst>
            </a:custGeom>
            <a:solidFill>
              <a:srgbClr val="000C74"/>
            </a:solidFill>
          </p:spPr>
        </p:sp>
        <p:sp>
          <p:nvSpPr>
            <p:cNvPr name="TextBox 6" id="6"/>
            <p:cNvSpPr txBox="true"/>
            <p:nvPr/>
          </p:nvSpPr>
          <p:spPr>
            <a:xfrm>
              <a:off x="0" y="-38100"/>
              <a:ext cx="1116618" cy="699335"/>
            </a:xfrm>
            <a:prstGeom prst="rect">
              <a:avLst/>
            </a:prstGeom>
          </p:spPr>
          <p:txBody>
            <a:bodyPr anchor="ctr" rtlCol="false" tIns="33985" lIns="33985" bIns="33985" rIns="33985"/>
            <a:lstStyle/>
            <a:p>
              <a:pPr algn="ctr">
                <a:lnSpc>
                  <a:spcPts val="2659"/>
                </a:lnSpc>
              </a:pPr>
            </a:p>
          </p:txBody>
        </p:sp>
      </p:grpSp>
      <p:sp>
        <p:nvSpPr>
          <p:cNvPr name="TextBox 7" id="7"/>
          <p:cNvSpPr txBox="true"/>
          <p:nvPr/>
        </p:nvSpPr>
        <p:spPr>
          <a:xfrm rot="0">
            <a:off x="11970610" y="7031701"/>
            <a:ext cx="2262159" cy="398104"/>
          </a:xfrm>
          <a:prstGeom prst="rect">
            <a:avLst/>
          </a:prstGeom>
        </p:spPr>
        <p:txBody>
          <a:bodyPr anchor="t" rtlCol="false" tIns="0" lIns="0" bIns="0" rIns="0">
            <a:spAutoFit/>
          </a:bodyPr>
          <a:lstStyle/>
          <a:p>
            <a:pPr algn="ctr">
              <a:lnSpc>
                <a:spcPts val="3249"/>
              </a:lnSpc>
            </a:pPr>
            <a:r>
              <a:rPr lang="en-US" sz="2320" b="true">
                <a:solidFill>
                  <a:srgbClr val="FFFFFF"/>
                </a:solidFill>
                <a:latin typeface="Barlow Bold"/>
                <a:ea typeface="Barlow Bold"/>
                <a:cs typeface="Barlow Bold"/>
                <a:sym typeface="Barlow Bold"/>
              </a:rPr>
              <a:t>Scale</a:t>
            </a:r>
          </a:p>
        </p:txBody>
      </p:sp>
      <p:grpSp>
        <p:nvGrpSpPr>
          <p:cNvPr name="Group 8" id="8"/>
          <p:cNvGrpSpPr/>
          <p:nvPr/>
        </p:nvGrpSpPr>
        <p:grpSpPr>
          <a:xfrm rot="0">
            <a:off x="3269895" y="7060159"/>
            <a:ext cx="3821203" cy="2379427"/>
            <a:chOff x="0" y="0"/>
            <a:chExt cx="1040766" cy="648075"/>
          </a:xfrm>
        </p:grpSpPr>
        <p:sp>
          <p:nvSpPr>
            <p:cNvPr name="Freeform 9" id="9"/>
            <p:cNvSpPr/>
            <p:nvPr/>
          </p:nvSpPr>
          <p:spPr>
            <a:xfrm flipH="false" flipV="false" rot="0">
              <a:off x="0" y="0"/>
              <a:ext cx="1040766" cy="648075"/>
            </a:xfrm>
            <a:custGeom>
              <a:avLst/>
              <a:gdLst/>
              <a:ahLst/>
              <a:cxnLst/>
              <a:rect r="r" b="b" t="t" l="l"/>
              <a:pathLst>
                <a:path h="648075" w="1040766">
                  <a:moveTo>
                    <a:pt x="62807" y="0"/>
                  </a:moveTo>
                  <a:lnTo>
                    <a:pt x="977959" y="0"/>
                  </a:lnTo>
                  <a:cubicBezTo>
                    <a:pt x="994616" y="0"/>
                    <a:pt x="1010591" y="6617"/>
                    <a:pt x="1022370" y="18396"/>
                  </a:cubicBezTo>
                  <a:cubicBezTo>
                    <a:pt x="1034149" y="30174"/>
                    <a:pt x="1040766" y="46150"/>
                    <a:pt x="1040766" y="62807"/>
                  </a:cubicBezTo>
                  <a:lnTo>
                    <a:pt x="1040766" y="585268"/>
                  </a:lnTo>
                  <a:cubicBezTo>
                    <a:pt x="1040766" y="601925"/>
                    <a:pt x="1034149" y="617901"/>
                    <a:pt x="1022370" y="629679"/>
                  </a:cubicBezTo>
                  <a:cubicBezTo>
                    <a:pt x="1010591" y="641458"/>
                    <a:pt x="994616" y="648075"/>
                    <a:pt x="977959" y="648075"/>
                  </a:cubicBezTo>
                  <a:lnTo>
                    <a:pt x="62807" y="648075"/>
                  </a:lnTo>
                  <a:cubicBezTo>
                    <a:pt x="46150" y="648075"/>
                    <a:pt x="30174" y="641458"/>
                    <a:pt x="18396" y="629679"/>
                  </a:cubicBezTo>
                  <a:cubicBezTo>
                    <a:pt x="6617" y="617901"/>
                    <a:pt x="0" y="601925"/>
                    <a:pt x="0" y="585268"/>
                  </a:cubicBezTo>
                  <a:lnTo>
                    <a:pt x="0" y="62807"/>
                  </a:lnTo>
                  <a:cubicBezTo>
                    <a:pt x="0" y="46150"/>
                    <a:pt x="6617" y="30174"/>
                    <a:pt x="18396" y="18396"/>
                  </a:cubicBezTo>
                  <a:cubicBezTo>
                    <a:pt x="30174" y="6617"/>
                    <a:pt x="46150" y="0"/>
                    <a:pt x="62807" y="0"/>
                  </a:cubicBezTo>
                  <a:close/>
                </a:path>
              </a:pathLst>
            </a:custGeom>
            <a:solidFill>
              <a:srgbClr val="000C74"/>
            </a:solidFill>
          </p:spPr>
        </p:sp>
        <p:sp>
          <p:nvSpPr>
            <p:cNvPr name="TextBox 10" id="10"/>
            <p:cNvSpPr txBox="true"/>
            <p:nvPr/>
          </p:nvSpPr>
          <p:spPr>
            <a:xfrm>
              <a:off x="0" y="-38100"/>
              <a:ext cx="1040766" cy="686175"/>
            </a:xfrm>
            <a:prstGeom prst="rect">
              <a:avLst/>
            </a:prstGeom>
          </p:spPr>
          <p:txBody>
            <a:bodyPr anchor="ctr" rtlCol="false" tIns="33985" lIns="33985" bIns="33985" rIns="33985"/>
            <a:lstStyle/>
            <a:p>
              <a:pPr algn="ctr">
                <a:lnSpc>
                  <a:spcPts val="2659"/>
                </a:lnSpc>
              </a:pPr>
            </a:p>
          </p:txBody>
        </p:sp>
      </p:grpSp>
      <p:grpSp>
        <p:nvGrpSpPr>
          <p:cNvPr name="Group 11" id="11"/>
          <p:cNvGrpSpPr/>
          <p:nvPr/>
        </p:nvGrpSpPr>
        <p:grpSpPr>
          <a:xfrm rot="0">
            <a:off x="10990150" y="4829701"/>
            <a:ext cx="4108664" cy="2049483"/>
            <a:chOff x="0" y="0"/>
            <a:chExt cx="1119060" cy="558210"/>
          </a:xfrm>
        </p:grpSpPr>
        <p:sp>
          <p:nvSpPr>
            <p:cNvPr name="Freeform 12" id="12"/>
            <p:cNvSpPr/>
            <p:nvPr/>
          </p:nvSpPr>
          <p:spPr>
            <a:xfrm flipH="false" flipV="false" rot="0">
              <a:off x="0" y="0"/>
              <a:ext cx="1119060" cy="558210"/>
            </a:xfrm>
            <a:custGeom>
              <a:avLst/>
              <a:gdLst/>
              <a:ahLst/>
              <a:cxnLst/>
              <a:rect r="r" b="b" t="t" l="l"/>
              <a:pathLst>
                <a:path h="558210" w="1119060">
                  <a:moveTo>
                    <a:pt x="58413" y="0"/>
                  </a:moveTo>
                  <a:lnTo>
                    <a:pt x="1060647" y="0"/>
                  </a:lnTo>
                  <a:cubicBezTo>
                    <a:pt x="1092908" y="0"/>
                    <a:pt x="1119060" y="26152"/>
                    <a:pt x="1119060" y="58413"/>
                  </a:cubicBezTo>
                  <a:lnTo>
                    <a:pt x="1119060" y="499797"/>
                  </a:lnTo>
                  <a:cubicBezTo>
                    <a:pt x="1119060" y="532057"/>
                    <a:pt x="1092908" y="558210"/>
                    <a:pt x="1060647" y="558210"/>
                  </a:cubicBezTo>
                  <a:lnTo>
                    <a:pt x="58413" y="558210"/>
                  </a:lnTo>
                  <a:cubicBezTo>
                    <a:pt x="26152" y="558210"/>
                    <a:pt x="0" y="532057"/>
                    <a:pt x="0" y="499797"/>
                  </a:cubicBezTo>
                  <a:lnTo>
                    <a:pt x="0" y="58413"/>
                  </a:lnTo>
                  <a:cubicBezTo>
                    <a:pt x="0" y="26152"/>
                    <a:pt x="26152" y="0"/>
                    <a:pt x="58413" y="0"/>
                  </a:cubicBezTo>
                  <a:close/>
                </a:path>
              </a:pathLst>
            </a:custGeom>
            <a:solidFill>
              <a:srgbClr val="000C74"/>
            </a:solidFill>
          </p:spPr>
        </p:sp>
        <p:sp>
          <p:nvSpPr>
            <p:cNvPr name="TextBox 13" id="13"/>
            <p:cNvSpPr txBox="true"/>
            <p:nvPr/>
          </p:nvSpPr>
          <p:spPr>
            <a:xfrm>
              <a:off x="0" y="-38100"/>
              <a:ext cx="1119060" cy="596310"/>
            </a:xfrm>
            <a:prstGeom prst="rect">
              <a:avLst/>
            </a:prstGeom>
          </p:spPr>
          <p:txBody>
            <a:bodyPr anchor="ctr" rtlCol="false" tIns="33985" lIns="33985" bIns="33985" rIns="33985"/>
            <a:lstStyle/>
            <a:p>
              <a:pPr algn="ctr">
                <a:lnSpc>
                  <a:spcPts val="2659"/>
                </a:lnSpc>
              </a:pPr>
            </a:p>
          </p:txBody>
        </p:sp>
      </p:grpSp>
      <p:sp>
        <p:nvSpPr>
          <p:cNvPr name="Freeform 14" id="14"/>
          <p:cNvSpPr/>
          <p:nvPr/>
        </p:nvSpPr>
        <p:spPr>
          <a:xfrm flipH="false" flipV="false" rot="0">
            <a:off x="7486905" y="2520165"/>
            <a:ext cx="1399347" cy="1788303"/>
          </a:xfrm>
          <a:custGeom>
            <a:avLst/>
            <a:gdLst/>
            <a:ahLst/>
            <a:cxnLst/>
            <a:rect r="r" b="b" t="t" l="l"/>
            <a:pathLst>
              <a:path h="1788303" w="1399347">
                <a:moveTo>
                  <a:pt x="0" y="0"/>
                </a:moveTo>
                <a:lnTo>
                  <a:pt x="1399347" y="0"/>
                </a:lnTo>
                <a:lnTo>
                  <a:pt x="1399347" y="1788303"/>
                </a:lnTo>
                <a:lnTo>
                  <a:pt x="0" y="17883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true" flipV="false" rot="0">
            <a:off x="9369705" y="2520165"/>
            <a:ext cx="1399347" cy="1788303"/>
          </a:xfrm>
          <a:custGeom>
            <a:avLst/>
            <a:gdLst/>
            <a:ahLst/>
            <a:cxnLst/>
            <a:rect r="r" b="b" t="t" l="l"/>
            <a:pathLst>
              <a:path h="1788303" w="1399347">
                <a:moveTo>
                  <a:pt x="1399347" y="0"/>
                </a:moveTo>
                <a:lnTo>
                  <a:pt x="0" y="0"/>
                </a:lnTo>
                <a:lnTo>
                  <a:pt x="0" y="1788303"/>
                </a:lnTo>
                <a:lnTo>
                  <a:pt x="1399347" y="1788303"/>
                </a:lnTo>
                <a:lnTo>
                  <a:pt x="139934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7486905" y="7342655"/>
            <a:ext cx="1399347" cy="1788303"/>
          </a:xfrm>
          <a:custGeom>
            <a:avLst/>
            <a:gdLst/>
            <a:ahLst/>
            <a:cxnLst/>
            <a:rect r="r" b="b" t="t" l="l"/>
            <a:pathLst>
              <a:path h="1788303" w="1399347">
                <a:moveTo>
                  <a:pt x="0" y="0"/>
                </a:moveTo>
                <a:lnTo>
                  <a:pt x="1399347" y="0"/>
                </a:lnTo>
                <a:lnTo>
                  <a:pt x="1399347" y="1788303"/>
                </a:lnTo>
                <a:lnTo>
                  <a:pt x="0" y="17883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true" flipV="false" rot="0">
            <a:off x="9369705" y="7342655"/>
            <a:ext cx="1399347" cy="1788303"/>
          </a:xfrm>
          <a:custGeom>
            <a:avLst/>
            <a:gdLst/>
            <a:ahLst/>
            <a:cxnLst/>
            <a:rect r="r" b="b" t="t" l="l"/>
            <a:pathLst>
              <a:path h="1788303" w="1399347">
                <a:moveTo>
                  <a:pt x="1399347" y="0"/>
                </a:moveTo>
                <a:lnTo>
                  <a:pt x="0" y="0"/>
                </a:lnTo>
                <a:lnTo>
                  <a:pt x="0" y="1788303"/>
                </a:lnTo>
                <a:lnTo>
                  <a:pt x="1399347" y="1788303"/>
                </a:lnTo>
                <a:lnTo>
                  <a:pt x="139934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true" flipV="false" rot="0">
            <a:off x="7486905" y="5031041"/>
            <a:ext cx="1399347" cy="1788303"/>
          </a:xfrm>
          <a:custGeom>
            <a:avLst/>
            <a:gdLst/>
            <a:ahLst/>
            <a:cxnLst/>
            <a:rect r="r" b="b" t="t" l="l"/>
            <a:pathLst>
              <a:path h="1788303" w="1399347">
                <a:moveTo>
                  <a:pt x="1399347" y="0"/>
                </a:moveTo>
                <a:lnTo>
                  <a:pt x="0" y="0"/>
                </a:lnTo>
                <a:lnTo>
                  <a:pt x="0" y="1788303"/>
                </a:lnTo>
                <a:lnTo>
                  <a:pt x="1399347" y="1788303"/>
                </a:lnTo>
                <a:lnTo>
                  <a:pt x="1399347"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0">
            <a:off x="9369705" y="5031041"/>
            <a:ext cx="1399347" cy="1788303"/>
          </a:xfrm>
          <a:custGeom>
            <a:avLst/>
            <a:gdLst/>
            <a:ahLst/>
            <a:cxnLst/>
            <a:rect r="r" b="b" t="t" l="l"/>
            <a:pathLst>
              <a:path h="1788303" w="1399347">
                <a:moveTo>
                  <a:pt x="0" y="0"/>
                </a:moveTo>
                <a:lnTo>
                  <a:pt x="1399347" y="0"/>
                </a:lnTo>
                <a:lnTo>
                  <a:pt x="1399347" y="1788303"/>
                </a:lnTo>
                <a:lnTo>
                  <a:pt x="0" y="178830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0" id="20"/>
          <p:cNvSpPr/>
          <p:nvPr/>
        </p:nvSpPr>
        <p:spPr>
          <a:xfrm flipH="false" flipV="false" rot="0">
            <a:off x="7816121" y="5557607"/>
            <a:ext cx="744477" cy="735171"/>
          </a:xfrm>
          <a:custGeom>
            <a:avLst/>
            <a:gdLst/>
            <a:ahLst/>
            <a:cxnLst/>
            <a:rect r="r" b="b" t="t" l="l"/>
            <a:pathLst>
              <a:path h="735171" w="744477">
                <a:moveTo>
                  <a:pt x="0" y="0"/>
                </a:moveTo>
                <a:lnTo>
                  <a:pt x="744476" y="0"/>
                </a:lnTo>
                <a:lnTo>
                  <a:pt x="744476" y="735171"/>
                </a:lnTo>
                <a:lnTo>
                  <a:pt x="0" y="73517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1" id="21"/>
          <p:cNvSpPr/>
          <p:nvPr/>
        </p:nvSpPr>
        <p:spPr>
          <a:xfrm flipH="false" flipV="false" rot="0">
            <a:off x="9688017" y="3064838"/>
            <a:ext cx="740916" cy="722327"/>
          </a:xfrm>
          <a:custGeom>
            <a:avLst/>
            <a:gdLst/>
            <a:ahLst/>
            <a:cxnLst/>
            <a:rect r="r" b="b" t="t" l="l"/>
            <a:pathLst>
              <a:path h="722327" w="740916">
                <a:moveTo>
                  <a:pt x="0" y="0"/>
                </a:moveTo>
                <a:lnTo>
                  <a:pt x="740916" y="0"/>
                </a:lnTo>
                <a:lnTo>
                  <a:pt x="740916" y="722328"/>
                </a:lnTo>
                <a:lnTo>
                  <a:pt x="0" y="722328"/>
                </a:lnTo>
                <a:lnTo>
                  <a:pt x="0" y="0"/>
                </a:lnTo>
                <a:close/>
              </a:path>
            </a:pathLst>
          </a:custGeom>
          <a:blipFill>
            <a:blip r:embed="rId17">
              <a:extLst>
                <a:ext uri="{96DAC541-7B7A-43D3-8B79-37D633B846F1}">
                  <asvg:svgBlip xmlns:asvg="http://schemas.microsoft.com/office/drawing/2016/SVG/main" r:embed="rId18"/>
                </a:ext>
              </a:extLst>
            </a:blip>
            <a:stretch>
              <a:fillRect l="-1579" t="-2076" r="-1362" b="-3514"/>
            </a:stretch>
          </a:blipFill>
        </p:spPr>
      </p:sp>
      <p:sp>
        <p:nvSpPr>
          <p:cNvPr name="Freeform 22" id="22"/>
          <p:cNvSpPr/>
          <p:nvPr/>
        </p:nvSpPr>
        <p:spPr>
          <a:xfrm flipH="false" flipV="false" rot="0">
            <a:off x="7816121" y="3033752"/>
            <a:ext cx="740916" cy="744697"/>
          </a:xfrm>
          <a:custGeom>
            <a:avLst/>
            <a:gdLst/>
            <a:ahLst/>
            <a:cxnLst/>
            <a:rect r="r" b="b" t="t" l="l"/>
            <a:pathLst>
              <a:path h="744697" w="740916">
                <a:moveTo>
                  <a:pt x="0" y="0"/>
                </a:moveTo>
                <a:lnTo>
                  <a:pt x="740916" y="0"/>
                </a:lnTo>
                <a:lnTo>
                  <a:pt x="740916" y="744697"/>
                </a:lnTo>
                <a:lnTo>
                  <a:pt x="0" y="744697"/>
                </a:lnTo>
                <a:lnTo>
                  <a:pt x="0" y="0"/>
                </a:lnTo>
                <a:close/>
              </a:path>
            </a:pathLst>
          </a:custGeom>
          <a:blipFill>
            <a:blip r:embed="rId19">
              <a:extLst>
                <a:ext uri="{96DAC541-7B7A-43D3-8B79-37D633B846F1}">
                  <asvg:svgBlip xmlns:asvg="http://schemas.microsoft.com/office/drawing/2016/SVG/main" r:embed="rId20"/>
                </a:ext>
              </a:extLst>
            </a:blip>
            <a:stretch>
              <a:fillRect l="-1742" t="-1421" r="-1872" b="-1668"/>
            </a:stretch>
          </a:blipFill>
          <a:ln cap="sq">
            <a:noFill/>
            <a:prstDash val="solid"/>
            <a:miter/>
          </a:ln>
        </p:spPr>
      </p:sp>
      <p:sp>
        <p:nvSpPr>
          <p:cNvPr name="Freeform 23" id="23"/>
          <p:cNvSpPr/>
          <p:nvPr/>
        </p:nvSpPr>
        <p:spPr>
          <a:xfrm flipH="false" flipV="false" rot="0">
            <a:off x="7883598" y="7850371"/>
            <a:ext cx="801764" cy="749650"/>
          </a:xfrm>
          <a:custGeom>
            <a:avLst/>
            <a:gdLst/>
            <a:ahLst/>
            <a:cxnLst/>
            <a:rect r="r" b="b" t="t" l="l"/>
            <a:pathLst>
              <a:path h="749650" w="801764">
                <a:moveTo>
                  <a:pt x="0" y="0"/>
                </a:moveTo>
                <a:lnTo>
                  <a:pt x="801764" y="0"/>
                </a:lnTo>
                <a:lnTo>
                  <a:pt x="801764" y="749649"/>
                </a:lnTo>
                <a:lnTo>
                  <a:pt x="0" y="74964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4" id="24"/>
          <p:cNvSpPr/>
          <p:nvPr/>
        </p:nvSpPr>
        <p:spPr>
          <a:xfrm flipH="false" flipV="false" rot="0">
            <a:off x="9764477" y="5550806"/>
            <a:ext cx="609802" cy="684210"/>
          </a:xfrm>
          <a:custGeom>
            <a:avLst/>
            <a:gdLst/>
            <a:ahLst/>
            <a:cxnLst/>
            <a:rect r="r" b="b" t="t" l="l"/>
            <a:pathLst>
              <a:path h="684210" w="609802">
                <a:moveTo>
                  <a:pt x="0" y="0"/>
                </a:moveTo>
                <a:lnTo>
                  <a:pt x="609802" y="0"/>
                </a:lnTo>
                <a:lnTo>
                  <a:pt x="609802" y="684210"/>
                </a:lnTo>
                <a:lnTo>
                  <a:pt x="0" y="68421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5" id="25"/>
          <p:cNvSpPr/>
          <p:nvPr/>
        </p:nvSpPr>
        <p:spPr>
          <a:xfrm flipH="false" flipV="false" rot="0">
            <a:off x="9728758" y="7870036"/>
            <a:ext cx="733541" cy="733541"/>
          </a:xfrm>
          <a:custGeom>
            <a:avLst/>
            <a:gdLst/>
            <a:ahLst/>
            <a:cxnLst/>
            <a:rect r="r" b="b" t="t" l="l"/>
            <a:pathLst>
              <a:path h="733541" w="733541">
                <a:moveTo>
                  <a:pt x="0" y="0"/>
                </a:moveTo>
                <a:lnTo>
                  <a:pt x="733541" y="0"/>
                </a:lnTo>
                <a:lnTo>
                  <a:pt x="733541" y="733541"/>
                </a:lnTo>
                <a:lnTo>
                  <a:pt x="0" y="733541"/>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grpSp>
        <p:nvGrpSpPr>
          <p:cNvPr name="Group 26" id="26"/>
          <p:cNvGrpSpPr/>
          <p:nvPr/>
        </p:nvGrpSpPr>
        <p:grpSpPr>
          <a:xfrm rot="0">
            <a:off x="3230289" y="2034025"/>
            <a:ext cx="3860809" cy="2787152"/>
            <a:chOff x="0" y="0"/>
            <a:chExt cx="1051553" cy="759125"/>
          </a:xfrm>
        </p:grpSpPr>
        <p:sp>
          <p:nvSpPr>
            <p:cNvPr name="Freeform 27" id="27"/>
            <p:cNvSpPr/>
            <p:nvPr/>
          </p:nvSpPr>
          <p:spPr>
            <a:xfrm flipH="false" flipV="false" rot="0">
              <a:off x="0" y="0"/>
              <a:ext cx="1051553" cy="759125"/>
            </a:xfrm>
            <a:custGeom>
              <a:avLst/>
              <a:gdLst/>
              <a:ahLst/>
              <a:cxnLst/>
              <a:rect r="r" b="b" t="t" l="l"/>
              <a:pathLst>
                <a:path h="759125" w="1051553">
                  <a:moveTo>
                    <a:pt x="62163" y="0"/>
                  </a:moveTo>
                  <a:lnTo>
                    <a:pt x="989390" y="0"/>
                  </a:lnTo>
                  <a:cubicBezTo>
                    <a:pt x="1023722" y="0"/>
                    <a:pt x="1051553" y="27831"/>
                    <a:pt x="1051553" y="62163"/>
                  </a:cubicBezTo>
                  <a:lnTo>
                    <a:pt x="1051553" y="696962"/>
                  </a:lnTo>
                  <a:cubicBezTo>
                    <a:pt x="1051553" y="713449"/>
                    <a:pt x="1045004" y="729261"/>
                    <a:pt x="1033346" y="740918"/>
                  </a:cubicBezTo>
                  <a:cubicBezTo>
                    <a:pt x="1021688" y="752576"/>
                    <a:pt x="1005877" y="759125"/>
                    <a:pt x="989390" y="759125"/>
                  </a:cubicBezTo>
                  <a:lnTo>
                    <a:pt x="62163" y="759125"/>
                  </a:lnTo>
                  <a:cubicBezTo>
                    <a:pt x="45676" y="759125"/>
                    <a:pt x="29865" y="752576"/>
                    <a:pt x="18207" y="740918"/>
                  </a:cubicBezTo>
                  <a:cubicBezTo>
                    <a:pt x="6549" y="729261"/>
                    <a:pt x="0" y="713449"/>
                    <a:pt x="0" y="696962"/>
                  </a:cubicBezTo>
                  <a:lnTo>
                    <a:pt x="0" y="62163"/>
                  </a:lnTo>
                  <a:cubicBezTo>
                    <a:pt x="0" y="45676"/>
                    <a:pt x="6549" y="29865"/>
                    <a:pt x="18207" y="18207"/>
                  </a:cubicBezTo>
                  <a:cubicBezTo>
                    <a:pt x="29865" y="6549"/>
                    <a:pt x="45676" y="0"/>
                    <a:pt x="62163" y="0"/>
                  </a:cubicBezTo>
                  <a:close/>
                </a:path>
              </a:pathLst>
            </a:custGeom>
            <a:solidFill>
              <a:srgbClr val="000C74"/>
            </a:solidFill>
          </p:spPr>
        </p:sp>
        <p:sp>
          <p:nvSpPr>
            <p:cNvPr name="TextBox 28" id="28"/>
            <p:cNvSpPr txBox="true"/>
            <p:nvPr/>
          </p:nvSpPr>
          <p:spPr>
            <a:xfrm>
              <a:off x="0" y="-38100"/>
              <a:ext cx="1051553" cy="797225"/>
            </a:xfrm>
            <a:prstGeom prst="rect">
              <a:avLst/>
            </a:prstGeom>
          </p:spPr>
          <p:txBody>
            <a:bodyPr anchor="ctr" rtlCol="false" tIns="33985" lIns="33985" bIns="33985" rIns="33985"/>
            <a:lstStyle/>
            <a:p>
              <a:pPr algn="ctr">
                <a:lnSpc>
                  <a:spcPts val="2659"/>
                </a:lnSpc>
              </a:pPr>
            </a:p>
          </p:txBody>
        </p:sp>
      </p:grpSp>
      <p:sp>
        <p:nvSpPr>
          <p:cNvPr name="TextBox 29" id="29"/>
          <p:cNvSpPr txBox="true"/>
          <p:nvPr/>
        </p:nvSpPr>
        <p:spPr>
          <a:xfrm rot="0">
            <a:off x="3189186" y="2150487"/>
            <a:ext cx="3982621" cy="398252"/>
          </a:xfrm>
          <a:prstGeom prst="rect">
            <a:avLst/>
          </a:prstGeom>
        </p:spPr>
        <p:txBody>
          <a:bodyPr anchor="t" rtlCol="false" tIns="0" lIns="0" bIns="0" rIns="0">
            <a:spAutoFit/>
          </a:bodyPr>
          <a:lstStyle/>
          <a:p>
            <a:pPr algn="ctr">
              <a:lnSpc>
                <a:spcPts val="3249"/>
              </a:lnSpc>
            </a:pPr>
            <a:r>
              <a:rPr lang="en-US" sz="2320" b="true">
                <a:solidFill>
                  <a:srgbClr val="FFFFFF"/>
                </a:solidFill>
                <a:latin typeface="Barlow Bold"/>
                <a:ea typeface="Barlow Bold"/>
                <a:cs typeface="Barlow Bold"/>
                <a:sym typeface="Barlow Bold"/>
              </a:rPr>
              <a:t>Technical Feasibility</a:t>
            </a:r>
          </a:p>
        </p:txBody>
      </p:sp>
      <p:sp>
        <p:nvSpPr>
          <p:cNvPr name="TextBox 30" id="30"/>
          <p:cNvSpPr txBox="true"/>
          <p:nvPr/>
        </p:nvSpPr>
        <p:spPr>
          <a:xfrm rot="0">
            <a:off x="11603209" y="4983416"/>
            <a:ext cx="2882545" cy="398252"/>
          </a:xfrm>
          <a:prstGeom prst="rect">
            <a:avLst/>
          </a:prstGeom>
        </p:spPr>
        <p:txBody>
          <a:bodyPr anchor="t" rtlCol="false" tIns="0" lIns="0" bIns="0" rIns="0">
            <a:spAutoFit/>
          </a:bodyPr>
          <a:lstStyle/>
          <a:p>
            <a:pPr algn="ctr">
              <a:lnSpc>
                <a:spcPts val="3249"/>
              </a:lnSpc>
            </a:pPr>
            <a:r>
              <a:rPr lang="en-US" sz="2320" b="true">
                <a:solidFill>
                  <a:srgbClr val="FFFFFF"/>
                </a:solidFill>
                <a:latin typeface="Barlow Bold"/>
                <a:ea typeface="Barlow Bold"/>
                <a:cs typeface="Barlow Bold"/>
                <a:sym typeface="Barlow Bold"/>
              </a:rPr>
              <a:t>Market Demand</a:t>
            </a:r>
          </a:p>
        </p:txBody>
      </p:sp>
      <p:grpSp>
        <p:nvGrpSpPr>
          <p:cNvPr name="Group 31" id="31"/>
          <p:cNvGrpSpPr/>
          <p:nvPr/>
        </p:nvGrpSpPr>
        <p:grpSpPr>
          <a:xfrm rot="0">
            <a:off x="3269895" y="5002152"/>
            <a:ext cx="3821203" cy="1877032"/>
            <a:chOff x="0" y="0"/>
            <a:chExt cx="1040766" cy="511240"/>
          </a:xfrm>
        </p:grpSpPr>
        <p:sp>
          <p:nvSpPr>
            <p:cNvPr name="Freeform 32" id="32"/>
            <p:cNvSpPr/>
            <p:nvPr/>
          </p:nvSpPr>
          <p:spPr>
            <a:xfrm flipH="false" flipV="false" rot="0">
              <a:off x="0" y="0"/>
              <a:ext cx="1040766" cy="511240"/>
            </a:xfrm>
            <a:custGeom>
              <a:avLst/>
              <a:gdLst/>
              <a:ahLst/>
              <a:cxnLst/>
              <a:rect r="r" b="b" t="t" l="l"/>
              <a:pathLst>
                <a:path h="511240" w="1040766">
                  <a:moveTo>
                    <a:pt x="62807" y="0"/>
                  </a:moveTo>
                  <a:lnTo>
                    <a:pt x="977959" y="0"/>
                  </a:lnTo>
                  <a:cubicBezTo>
                    <a:pt x="994616" y="0"/>
                    <a:pt x="1010591" y="6617"/>
                    <a:pt x="1022370" y="18396"/>
                  </a:cubicBezTo>
                  <a:cubicBezTo>
                    <a:pt x="1034149" y="30174"/>
                    <a:pt x="1040766" y="46150"/>
                    <a:pt x="1040766" y="62807"/>
                  </a:cubicBezTo>
                  <a:lnTo>
                    <a:pt x="1040766" y="448433"/>
                  </a:lnTo>
                  <a:cubicBezTo>
                    <a:pt x="1040766" y="465090"/>
                    <a:pt x="1034149" y="481065"/>
                    <a:pt x="1022370" y="492844"/>
                  </a:cubicBezTo>
                  <a:cubicBezTo>
                    <a:pt x="1010591" y="504623"/>
                    <a:pt x="994616" y="511240"/>
                    <a:pt x="977959" y="511240"/>
                  </a:cubicBezTo>
                  <a:lnTo>
                    <a:pt x="62807" y="511240"/>
                  </a:lnTo>
                  <a:cubicBezTo>
                    <a:pt x="46150" y="511240"/>
                    <a:pt x="30174" y="504623"/>
                    <a:pt x="18396" y="492844"/>
                  </a:cubicBezTo>
                  <a:cubicBezTo>
                    <a:pt x="6617" y="481065"/>
                    <a:pt x="0" y="465090"/>
                    <a:pt x="0" y="448433"/>
                  </a:cubicBezTo>
                  <a:lnTo>
                    <a:pt x="0" y="62807"/>
                  </a:lnTo>
                  <a:cubicBezTo>
                    <a:pt x="0" y="46150"/>
                    <a:pt x="6617" y="30174"/>
                    <a:pt x="18396" y="18396"/>
                  </a:cubicBezTo>
                  <a:cubicBezTo>
                    <a:pt x="30174" y="6617"/>
                    <a:pt x="46150" y="0"/>
                    <a:pt x="62807" y="0"/>
                  </a:cubicBezTo>
                  <a:close/>
                </a:path>
              </a:pathLst>
            </a:custGeom>
            <a:solidFill>
              <a:srgbClr val="000C74"/>
            </a:solidFill>
          </p:spPr>
        </p:sp>
        <p:sp>
          <p:nvSpPr>
            <p:cNvPr name="TextBox 33" id="33"/>
            <p:cNvSpPr txBox="true"/>
            <p:nvPr/>
          </p:nvSpPr>
          <p:spPr>
            <a:xfrm>
              <a:off x="0" y="-38100"/>
              <a:ext cx="1040766" cy="549340"/>
            </a:xfrm>
            <a:prstGeom prst="rect">
              <a:avLst/>
            </a:prstGeom>
          </p:spPr>
          <p:txBody>
            <a:bodyPr anchor="ctr" rtlCol="false" tIns="33985" lIns="33985" bIns="33985" rIns="33985"/>
            <a:lstStyle/>
            <a:p>
              <a:pPr algn="ctr">
                <a:lnSpc>
                  <a:spcPts val="2659"/>
                </a:lnSpc>
              </a:pPr>
            </a:p>
          </p:txBody>
        </p:sp>
      </p:grpSp>
      <p:sp>
        <p:nvSpPr>
          <p:cNvPr name="TextBox 34" id="34"/>
          <p:cNvSpPr txBox="true"/>
          <p:nvPr/>
        </p:nvSpPr>
        <p:spPr>
          <a:xfrm rot="0">
            <a:off x="3451986" y="5046699"/>
            <a:ext cx="3457021" cy="398252"/>
          </a:xfrm>
          <a:prstGeom prst="rect">
            <a:avLst/>
          </a:prstGeom>
        </p:spPr>
        <p:txBody>
          <a:bodyPr anchor="t" rtlCol="false" tIns="0" lIns="0" bIns="0" rIns="0">
            <a:spAutoFit/>
          </a:bodyPr>
          <a:lstStyle/>
          <a:p>
            <a:pPr algn="ctr">
              <a:lnSpc>
                <a:spcPts val="3249"/>
              </a:lnSpc>
            </a:pPr>
            <a:r>
              <a:rPr lang="en-US" sz="2320" b="true">
                <a:solidFill>
                  <a:srgbClr val="FFFFFF"/>
                </a:solidFill>
                <a:latin typeface="Barlow Bold"/>
                <a:ea typeface="Barlow Bold"/>
                <a:cs typeface="Barlow Bold"/>
                <a:sym typeface="Barlow Bold"/>
              </a:rPr>
              <a:t>Business Feasibility</a:t>
            </a:r>
          </a:p>
        </p:txBody>
      </p:sp>
      <p:sp>
        <p:nvSpPr>
          <p:cNvPr name="TextBox 35" id="35"/>
          <p:cNvSpPr txBox="true"/>
          <p:nvPr/>
        </p:nvSpPr>
        <p:spPr>
          <a:xfrm rot="0">
            <a:off x="10990150" y="7424398"/>
            <a:ext cx="3905743" cy="1940560"/>
          </a:xfrm>
          <a:prstGeom prst="rect">
            <a:avLst/>
          </a:prstGeom>
        </p:spPr>
        <p:txBody>
          <a:bodyPr anchor="t" rtlCol="false" tIns="0" lIns="0" bIns="0" rIns="0">
            <a:spAutoFit/>
          </a:bodyPr>
          <a:lstStyle/>
          <a:p>
            <a:pPr algn="ctr" marL="345439" indent="-172720" lvl="1">
              <a:lnSpc>
                <a:spcPts val="2239"/>
              </a:lnSpc>
              <a:buFont typeface="Arial"/>
              <a:buChar char="•"/>
            </a:pPr>
            <a:r>
              <a:rPr lang="en-US" sz="1599">
                <a:solidFill>
                  <a:srgbClr val="FFFFFF"/>
                </a:solidFill>
                <a:latin typeface="Poppins"/>
                <a:ea typeface="Poppins"/>
                <a:cs typeface="Poppins"/>
                <a:sym typeface="Poppins"/>
              </a:rPr>
              <a:t>To scale for future load we propose </a:t>
            </a:r>
            <a:r>
              <a:rPr lang="en-US" b="true" sz="1599">
                <a:solidFill>
                  <a:srgbClr val="FFFFFF"/>
                </a:solidFill>
                <a:latin typeface="Poppins Bold"/>
                <a:ea typeface="Poppins Bold"/>
                <a:cs typeface="Poppins Bold"/>
                <a:sym typeface="Poppins Bold"/>
              </a:rPr>
              <a:t>Horizontal scaling</a:t>
            </a:r>
            <a:r>
              <a:rPr lang="en-US" sz="1599">
                <a:solidFill>
                  <a:srgbClr val="FFFFFF"/>
                </a:solidFill>
                <a:latin typeface="Poppins"/>
                <a:ea typeface="Poppins"/>
                <a:cs typeface="Poppins"/>
                <a:sym typeface="Poppins"/>
              </a:rPr>
              <a:t> techniques which works effectively with multiple instances. To achieve this we deploy using</a:t>
            </a:r>
            <a:r>
              <a:rPr lang="en-US" b="true" sz="1599">
                <a:solidFill>
                  <a:srgbClr val="FFFFFF"/>
                </a:solidFill>
                <a:latin typeface="Poppins Bold"/>
                <a:ea typeface="Poppins Bold"/>
                <a:cs typeface="Poppins Bold"/>
                <a:sym typeface="Poppins Bold"/>
              </a:rPr>
              <a:t> EC2</a:t>
            </a:r>
            <a:r>
              <a:rPr lang="en-US" sz="1599">
                <a:solidFill>
                  <a:srgbClr val="FFFFFF"/>
                </a:solidFill>
                <a:latin typeface="Poppins"/>
                <a:ea typeface="Poppins"/>
                <a:cs typeface="Poppins"/>
                <a:sym typeface="Poppins"/>
              </a:rPr>
              <a:t> amazon webservice which provides the </a:t>
            </a:r>
            <a:r>
              <a:rPr lang="en-US" b="true" sz="1599">
                <a:solidFill>
                  <a:srgbClr val="FFFFFF"/>
                </a:solidFill>
                <a:latin typeface="Poppins Bold"/>
                <a:ea typeface="Poppins Bold"/>
                <a:cs typeface="Poppins Bold"/>
                <a:sym typeface="Poppins Bold"/>
              </a:rPr>
              <a:t>benefit of elasticity.</a:t>
            </a:r>
          </a:p>
        </p:txBody>
      </p:sp>
      <p:sp>
        <p:nvSpPr>
          <p:cNvPr name="TextBox 36" id="36"/>
          <p:cNvSpPr txBox="true"/>
          <p:nvPr/>
        </p:nvSpPr>
        <p:spPr>
          <a:xfrm rot="0">
            <a:off x="3269895" y="2609752"/>
            <a:ext cx="3689757" cy="2058742"/>
          </a:xfrm>
          <a:prstGeom prst="rect">
            <a:avLst/>
          </a:prstGeom>
        </p:spPr>
        <p:txBody>
          <a:bodyPr anchor="t" rtlCol="false" tIns="0" lIns="0" bIns="0" rIns="0">
            <a:spAutoFit/>
          </a:bodyPr>
          <a:lstStyle/>
          <a:p>
            <a:pPr algn="ctr" marL="312446" indent="-156223" lvl="1">
              <a:lnSpc>
                <a:spcPts val="2026"/>
              </a:lnSpc>
              <a:buFont typeface="Arial"/>
              <a:buChar char="•"/>
            </a:pPr>
            <a:r>
              <a:rPr lang="en-US" sz="1447">
                <a:solidFill>
                  <a:srgbClr val="FFFFFF"/>
                </a:solidFill>
                <a:latin typeface="Poppins"/>
                <a:ea typeface="Poppins"/>
                <a:cs typeface="Poppins"/>
                <a:sym typeface="Poppins"/>
              </a:rPr>
              <a:t>Ensures </a:t>
            </a:r>
            <a:r>
              <a:rPr lang="en-US" b="true" sz="1447">
                <a:solidFill>
                  <a:srgbClr val="FFFFFF"/>
                </a:solidFill>
                <a:latin typeface="Poppins Bold"/>
                <a:ea typeface="Poppins Bold"/>
                <a:cs typeface="Poppins Bold"/>
                <a:sym typeface="Poppins Bold"/>
              </a:rPr>
              <a:t>real-time data</a:t>
            </a:r>
            <a:r>
              <a:rPr lang="en-US" sz="1447">
                <a:solidFill>
                  <a:srgbClr val="FFFFFF"/>
                </a:solidFill>
                <a:latin typeface="Poppins"/>
                <a:ea typeface="Poppins"/>
                <a:cs typeface="Poppins"/>
                <a:sym typeface="Poppins"/>
              </a:rPr>
              <a:t> retrieval with minimal delays.</a:t>
            </a:r>
          </a:p>
          <a:p>
            <a:pPr algn="ctr" marL="312446" indent="-156223" lvl="1">
              <a:lnSpc>
                <a:spcPts val="2026"/>
              </a:lnSpc>
              <a:buFont typeface="Arial"/>
              <a:buChar char="•"/>
            </a:pPr>
            <a:r>
              <a:rPr lang="en-US" sz="1447">
                <a:solidFill>
                  <a:srgbClr val="FFFFFF"/>
                </a:solidFill>
                <a:latin typeface="Poppins"/>
                <a:ea typeface="Poppins"/>
                <a:cs typeface="Poppins"/>
                <a:sym typeface="Poppins"/>
              </a:rPr>
              <a:t>Critical for </a:t>
            </a:r>
            <a:r>
              <a:rPr lang="en-US" b="true" sz="1447">
                <a:solidFill>
                  <a:srgbClr val="FFFFFF"/>
                </a:solidFill>
                <a:latin typeface="Poppins Bold"/>
                <a:ea typeface="Poppins Bold"/>
                <a:cs typeface="Poppins Bold"/>
                <a:sym typeface="Poppins Bold"/>
              </a:rPr>
              <a:t>timely</a:t>
            </a:r>
            <a:r>
              <a:rPr lang="en-US" sz="1447">
                <a:solidFill>
                  <a:srgbClr val="FFFFFF"/>
                </a:solidFill>
                <a:latin typeface="Poppins"/>
                <a:ea typeface="Poppins"/>
                <a:cs typeface="Poppins"/>
                <a:sym typeface="Poppins"/>
              </a:rPr>
              <a:t> and </a:t>
            </a:r>
            <a:r>
              <a:rPr lang="en-US" b="true" sz="1447">
                <a:solidFill>
                  <a:srgbClr val="FFFFFF"/>
                </a:solidFill>
                <a:latin typeface="Poppins Bold"/>
                <a:ea typeface="Poppins Bold"/>
                <a:cs typeface="Poppins Bold"/>
                <a:sym typeface="Poppins Bold"/>
              </a:rPr>
              <a:t>accurate safety alerts.</a:t>
            </a:r>
          </a:p>
          <a:p>
            <a:pPr algn="ctr" marL="312446" indent="-156223" lvl="1">
              <a:lnSpc>
                <a:spcPts val="2026"/>
              </a:lnSpc>
              <a:buFont typeface="Arial"/>
              <a:buChar char="•"/>
            </a:pPr>
            <a:r>
              <a:rPr lang="en-US" b="true" sz="1447">
                <a:solidFill>
                  <a:srgbClr val="FFFFFF"/>
                </a:solidFill>
                <a:latin typeface="Poppins Bold"/>
                <a:ea typeface="Poppins Bold"/>
                <a:cs typeface="Poppins Bold"/>
                <a:sym typeface="Poppins Bold"/>
              </a:rPr>
              <a:t>High accuracy models</a:t>
            </a:r>
            <a:r>
              <a:rPr lang="en-US" sz="1447">
                <a:solidFill>
                  <a:srgbClr val="FFFFFF"/>
                </a:solidFill>
                <a:latin typeface="Poppins"/>
                <a:ea typeface="Poppins"/>
                <a:cs typeface="Poppins"/>
                <a:sym typeface="Poppins"/>
              </a:rPr>
              <a:t> for predicting beach suitability.</a:t>
            </a:r>
          </a:p>
          <a:p>
            <a:pPr algn="ctr" marL="312446" indent="-156223" lvl="1">
              <a:lnSpc>
                <a:spcPts val="2026"/>
              </a:lnSpc>
              <a:buFont typeface="Arial"/>
              <a:buChar char="•"/>
            </a:pPr>
            <a:r>
              <a:rPr lang="en-US" sz="1447">
                <a:solidFill>
                  <a:srgbClr val="FFFFFF"/>
                </a:solidFill>
                <a:latin typeface="Poppins"/>
                <a:ea typeface="Poppins"/>
                <a:cs typeface="Poppins"/>
                <a:sym typeface="Poppins"/>
              </a:rPr>
              <a:t>Efficient algorithms optimized for mobile platforms.</a:t>
            </a:r>
          </a:p>
        </p:txBody>
      </p:sp>
      <p:sp>
        <p:nvSpPr>
          <p:cNvPr name="TextBox 37" id="37"/>
          <p:cNvSpPr txBox="true"/>
          <p:nvPr/>
        </p:nvSpPr>
        <p:spPr>
          <a:xfrm rot="0">
            <a:off x="11254827" y="5509982"/>
            <a:ext cx="3482916" cy="1148871"/>
          </a:xfrm>
          <a:prstGeom prst="rect">
            <a:avLst/>
          </a:prstGeom>
        </p:spPr>
        <p:txBody>
          <a:bodyPr anchor="t" rtlCol="false" tIns="0" lIns="0" bIns="0" rIns="0">
            <a:spAutoFit/>
          </a:bodyPr>
          <a:lstStyle/>
          <a:p>
            <a:pPr algn="ctr" marL="354910" indent="-177455" lvl="1">
              <a:lnSpc>
                <a:spcPts val="2301"/>
              </a:lnSpc>
              <a:buFont typeface="Arial"/>
              <a:buChar char="•"/>
            </a:pPr>
            <a:r>
              <a:rPr lang="en-US" b="true" sz="1643" strike="noStrike" u="none">
                <a:solidFill>
                  <a:srgbClr val="FFFFFF"/>
                </a:solidFill>
                <a:latin typeface="Poppins Bold"/>
                <a:ea typeface="Poppins Bold"/>
                <a:cs typeface="Poppins Bold"/>
                <a:sym typeface="Poppins Bold"/>
              </a:rPr>
              <a:t>High demand</a:t>
            </a:r>
            <a:r>
              <a:rPr lang="en-US" sz="1643" strike="noStrike" u="none">
                <a:solidFill>
                  <a:srgbClr val="FFFFFF"/>
                </a:solidFill>
                <a:latin typeface="Poppins"/>
                <a:ea typeface="Poppins"/>
                <a:cs typeface="Poppins"/>
                <a:sym typeface="Poppins"/>
              </a:rPr>
              <a:t> for safety information among tourists, ensuring </a:t>
            </a:r>
            <a:r>
              <a:rPr lang="en-US" b="true" sz="1643" strike="noStrike" u="none">
                <a:solidFill>
                  <a:srgbClr val="FFFFFF"/>
                </a:solidFill>
                <a:latin typeface="Poppins Bold"/>
                <a:ea typeface="Poppins Bold"/>
                <a:cs typeface="Poppins Bold"/>
                <a:sym typeface="Poppins Bold"/>
              </a:rPr>
              <a:t>widespread adoptio</a:t>
            </a:r>
            <a:r>
              <a:rPr lang="en-US" sz="1643" strike="noStrike" u="none">
                <a:solidFill>
                  <a:srgbClr val="FFFFFF"/>
                </a:solidFill>
                <a:latin typeface="Poppins"/>
                <a:ea typeface="Poppins"/>
                <a:cs typeface="Poppins"/>
                <a:sym typeface="Poppins"/>
              </a:rPr>
              <a:t>n.</a:t>
            </a:r>
          </a:p>
        </p:txBody>
      </p:sp>
      <p:sp>
        <p:nvSpPr>
          <p:cNvPr name="TextBox 38" id="38"/>
          <p:cNvSpPr txBox="true"/>
          <p:nvPr/>
        </p:nvSpPr>
        <p:spPr>
          <a:xfrm rot="0">
            <a:off x="3466892" y="5492576"/>
            <a:ext cx="3357525" cy="1148871"/>
          </a:xfrm>
          <a:prstGeom prst="rect">
            <a:avLst/>
          </a:prstGeom>
        </p:spPr>
        <p:txBody>
          <a:bodyPr anchor="t" rtlCol="false" tIns="0" lIns="0" bIns="0" rIns="0">
            <a:spAutoFit/>
          </a:bodyPr>
          <a:lstStyle/>
          <a:p>
            <a:pPr algn="ctr" marL="354910" indent="-177455" lvl="1">
              <a:lnSpc>
                <a:spcPts val="2301"/>
              </a:lnSpc>
              <a:buFont typeface="Arial"/>
              <a:buChar char="•"/>
            </a:pPr>
            <a:r>
              <a:rPr lang="en-US" sz="1643">
                <a:solidFill>
                  <a:srgbClr val="FFFFFF"/>
                </a:solidFill>
                <a:latin typeface="Poppins"/>
                <a:ea typeface="Poppins"/>
                <a:cs typeface="Poppins"/>
                <a:sym typeface="Poppins"/>
              </a:rPr>
              <a:t>Partner with </a:t>
            </a:r>
            <a:r>
              <a:rPr lang="en-US" b="true" sz="1643">
                <a:solidFill>
                  <a:srgbClr val="FFFFFF"/>
                </a:solidFill>
                <a:latin typeface="Poppins Bold"/>
                <a:ea typeface="Poppins Bold"/>
                <a:cs typeface="Poppins Bold"/>
                <a:sym typeface="Poppins Bold"/>
              </a:rPr>
              <a:t>local businesses</a:t>
            </a:r>
            <a:r>
              <a:rPr lang="en-US" sz="1643">
                <a:solidFill>
                  <a:srgbClr val="FFFFFF"/>
                </a:solidFill>
                <a:latin typeface="Poppins"/>
                <a:ea typeface="Poppins"/>
                <a:cs typeface="Poppins"/>
                <a:sym typeface="Poppins"/>
              </a:rPr>
              <a:t> (e.g., hotels, restaurants) and </a:t>
            </a:r>
            <a:r>
              <a:rPr lang="en-US" b="true" sz="1643">
                <a:solidFill>
                  <a:srgbClr val="FFFFFF"/>
                </a:solidFill>
                <a:latin typeface="Poppins Bold"/>
                <a:ea typeface="Poppins Bold"/>
                <a:cs typeface="Poppins Bold"/>
                <a:sym typeface="Poppins Bold"/>
              </a:rPr>
              <a:t>travel agencies</a:t>
            </a:r>
          </a:p>
        </p:txBody>
      </p:sp>
      <p:sp>
        <p:nvSpPr>
          <p:cNvPr name="TextBox 39" id="39"/>
          <p:cNvSpPr txBox="true"/>
          <p:nvPr/>
        </p:nvSpPr>
        <p:spPr>
          <a:xfrm rot="0">
            <a:off x="3673501" y="7206866"/>
            <a:ext cx="2882545" cy="398252"/>
          </a:xfrm>
          <a:prstGeom prst="rect">
            <a:avLst/>
          </a:prstGeom>
        </p:spPr>
        <p:txBody>
          <a:bodyPr anchor="t" rtlCol="false" tIns="0" lIns="0" bIns="0" rIns="0">
            <a:spAutoFit/>
          </a:bodyPr>
          <a:lstStyle/>
          <a:p>
            <a:pPr algn="ctr">
              <a:lnSpc>
                <a:spcPts val="3249"/>
              </a:lnSpc>
            </a:pPr>
            <a:r>
              <a:rPr lang="en-US" sz="2320" b="true">
                <a:solidFill>
                  <a:srgbClr val="FFFFFF"/>
                </a:solidFill>
                <a:latin typeface="Barlow Bold"/>
                <a:ea typeface="Barlow Bold"/>
                <a:cs typeface="Barlow Bold"/>
                <a:sym typeface="Barlow Bold"/>
              </a:rPr>
              <a:t>Resolution</a:t>
            </a:r>
          </a:p>
        </p:txBody>
      </p:sp>
      <p:grpSp>
        <p:nvGrpSpPr>
          <p:cNvPr name="Group 40" id="40"/>
          <p:cNvGrpSpPr/>
          <p:nvPr/>
        </p:nvGrpSpPr>
        <p:grpSpPr>
          <a:xfrm rot="0">
            <a:off x="10999117" y="2034025"/>
            <a:ext cx="4090729" cy="2487497"/>
            <a:chOff x="0" y="0"/>
            <a:chExt cx="1114176" cy="677510"/>
          </a:xfrm>
        </p:grpSpPr>
        <p:sp>
          <p:nvSpPr>
            <p:cNvPr name="Freeform 41" id="41"/>
            <p:cNvSpPr/>
            <p:nvPr/>
          </p:nvSpPr>
          <p:spPr>
            <a:xfrm flipH="false" flipV="false" rot="0">
              <a:off x="0" y="0"/>
              <a:ext cx="1114175" cy="677510"/>
            </a:xfrm>
            <a:custGeom>
              <a:avLst/>
              <a:gdLst/>
              <a:ahLst/>
              <a:cxnLst/>
              <a:rect r="r" b="b" t="t" l="l"/>
              <a:pathLst>
                <a:path h="677510" w="1114175">
                  <a:moveTo>
                    <a:pt x="58669" y="0"/>
                  </a:moveTo>
                  <a:lnTo>
                    <a:pt x="1055506" y="0"/>
                  </a:lnTo>
                  <a:cubicBezTo>
                    <a:pt x="1087908" y="0"/>
                    <a:pt x="1114175" y="26267"/>
                    <a:pt x="1114175" y="58669"/>
                  </a:cubicBezTo>
                  <a:lnTo>
                    <a:pt x="1114175" y="618841"/>
                  </a:lnTo>
                  <a:cubicBezTo>
                    <a:pt x="1114175" y="651243"/>
                    <a:pt x="1087908" y="677510"/>
                    <a:pt x="1055506" y="677510"/>
                  </a:cubicBezTo>
                  <a:lnTo>
                    <a:pt x="58669" y="677510"/>
                  </a:lnTo>
                  <a:cubicBezTo>
                    <a:pt x="26267" y="677510"/>
                    <a:pt x="0" y="651243"/>
                    <a:pt x="0" y="618841"/>
                  </a:cubicBezTo>
                  <a:lnTo>
                    <a:pt x="0" y="58669"/>
                  </a:lnTo>
                  <a:cubicBezTo>
                    <a:pt x="0" y="26267"/>
                    <a:pt x="26267" y="0"/>
                    <a:pt x="58669" y="0"/>
                  </a:cubicBezTo>
                  <a:close/>
                </a:path>
              </a:pathLst>
            </a:custGeom>
            <a:solidFill>
              <a:srgbClr val="000C74"/>
            </a:solidFill>
          </p:spPr>
        </p:sp>
        <p:sp>
          <p:nvSpPr>
            <p:cNvPr name="TextBox 42" id="42"/>
            <p:cNvSpPr txBox="true"/>
            <p:nvPr/>
          </p:nvSpPr>
          <p:spPr>
            <a:xfrm>
              <a:off x="0" y="-38100"/>
              <a:ext cx="1114176" cy="715610"/>
            </a:xfrm>
            <a:prstGeom prst="rect">
              <a:avLst/>
            </a:prstGeom>
          </p:spPr>
          <p:txBody>
            <a:bodyPr anchor="ctr" rtlCol="false" tIns="33985" lIns="33985" bIns="33985" rIns="33985"/>
            <a:lstStyle/>
            <a:p>
              <a:pPr algn="ctr">
                <a:lnSpc>
                  <a:spcPts val="2659"/>
                </a:lnSpc>
              </a:pPr>
            </a:p>
          </p:txBody>
        </p:sp>
      </p:grpSp>
      <p:sp>
        <p:nvSpPr>
          <p:cNvPr name="TextBox 43" id="43"/>
          <p:cNvSpPr txBox="true"/>
          <p:nvPr/>
        </p:nvSpPr>
        <p:spPr>
          <a:xfrm rot="0">
            <a:off x="11663680" y="2501115"/>
            <a:ext cx="2761603" cy="398252"/>
          </a:xfrm>
          <a:prstGeom prst="rect">
            <a:avLst/>
          </a:prstGeom>
        </p:spPr>
        <p:txBody>
          <a:bodyPr anchor="t" rtlCol="false" tIns="0" lIns="0" bIns="0" rIns="0">
            <a:spAutoFit/>
          </a:bodyPr>
          <a:lstStyle/>
          <a:p>
            <a:pPr algn="ctr">
              <a:lnSpc>
                <a:spcPts val="3249"/>
              </a:lnSpc>
            </a:pPr>
            <a:r>
              <a:rPr lang="en-US" sz="2320" b="true">
                <a:solidFill>
                  <a:srgbClr val="FFFFFF"/>
                </a:solidFill>
                <a:latin typeface="Barlow Bold"/>
                <a:ea typeface="Barlow Bold"/>
                <a:cs typeface="Barlow Bold"/>
                <a:sym typeface="Barlow Bold"/>
              </a:rPr>
              <a:t>Legal Feasibility</a:t>
            </a:r>
          </a:p>
        </p:txBody>
      </p:sp>
      <p:sp>
        <p:nvSpPr>
          <p:cNvPr name="TextBox 44" id="44"/>
          <p:cNvSpPr txBox="true"/>
          <p:nvPr/>
        </p:nvSpPr>
        <p:spPr>
          <a:xfrm rot="0">
            <a:off x="3412894" y="7742340"/>
            <a:ext cx="3387604" cy="1388618"/>
          </a:xfrm>
          <a:prstGeom prst="rect">
            <a:avLst/>
          </a:prstGeom>
        </p:spPr>
        <p:txBody>
          <a:bodyPr anchor="t" rtlCol="false" tIns="0" lIns="0" bIns="0" rIns="0">
            <a:spAutoFit/>
          </a:bodyPr>
          <a:lstStyle/>
          <a:p>
            <a:pPr algn="ctr" marL="341123" indent="-170561" lvl="1">
              <a:lnSpc>
                <a:spcPts val="2212"/>
              </a:lnSpc>
              <a:buFont typeface="Arial"/>
              <a:buChar char="•"/>
            </a:pPr>
            <a:r>
              <a:rPr lang="en-US" sz="1580" strike="noStrike" u="none">
                <a:solidFill>
                  <a:srgbClr val="FFFFFF"/>
                </a:solidFill>
                <a:latin typeface="Poppins"/>
                <a:ea typeface="Poppins"/>
                <a:cs typeface="Poppins"/>
                <a:sym typeface="Poppins"/>
              </a:rPr>
              <a:t>Unique integration of </a:t>
            </a:r>
            <a:r>
              <a:rPr lang="en-US" b="true" sz="1580" strike="noStrike" u="none">
                <a:solidFill>
                  <a:srgbClr val="FFFFFF"/>
                </a:solidFill>
                <a:latin typeface="Poppins Bold"/>
                <a:ea typeface="Poppins Bold"/>
                <a:cs typeface="Poppins Bold"/>
                <a:sym typeface="Poppins Bold"/>
              </a:rPr>
              <a:t>real-time data</a:t>
            </a:r>
            <a:r>
              <a:rPr lang="en-US" sz="1580" strike="noStrike" u="none">
                <a:solidFill>
                  <a:srgbClr val="FFFFFF"/>
                </a:solidFill>
                <a:latin typeface="Poppins"/>
                <a:ea typeface="Poppins"/>
                <a:cs typeface="Poppins"/>
                <a:sym typeface="Poppins"/>
              </a:rPr>
              <a:t> with user-friendly </a:t>
            </a:r>
            <a:r>
              <a:rPr lang="en-US" b="true" sz="1580" strike="noStrike" u="none">
                <a:solidFill>
                  <a:srgbClr val="FFFFFF"/>
                </a:solidFill>
                <a:latin typeface="Poppins Bold"/>
                <a:ea typeface="Poppins Bold"/>
                <a:cs typeface="Poppins Bold"/>
                <a:sym typeface="Poppins Bold"/>
              </a:rPr>
              <a:t>geospatial mapping</a:t>
            </a:r>
            <a:r>
              <a:rPr lang="en-US" sz="1580" strike="noStrike" u="none">
                <a:solidFill>
                  <a:srgbClr val="FFFFFF"/>
                </a:solidFill>
                <a:latin typeface="Poppins"/>
                <a:ea typeface="Poppins"/>
                <a:cs typeface="Poppins"/>
                <a:sym typeface="Poppins"/>
              </a:rPr>
              <a:t>, setting the app apart from existing solutions.</a:t>
            </a:r>
          </a:p>
        </p:txBody>
      </p:sp>
      <p:sp>
        <p:nvSpPr>
          <p:cNvPr name="TextBox 45" id="45"/>
          <p:cNvSpPr txBox="true"/>
          <p:nvPr/>
        </p:nvSpPr>
        <p:spPr>
          <a:xfrm rot="0">
            <a:off x="11350716" y="3156955"/>
            <a:ext cx="3291137" cy="863121"/>
          </a:xfrm>
          <a:prstGeom prst="rect">
            <a:avLst/>
          </a:prstGeom>
        </p:spPr>
        <p:txBody>
          <a:bodyPr anchor="t" rtlCol="false" tIns="0" lIns="0" bIns="0" rIns="0">
            <a:spAutoFit/>
          </a:bodyPr>
          <a:lstStyle/>
          <a:p>
            <a:pPr algn="ctr" marL="354910" indent="-177455" lvl="1">
              <a:lnSpc>
                <a:spcPts val="2301"/>
              </a:lnSpc>
              <a:buFont typeface="Arial"/>
              <a:buChar char="•"/>
            </a:pPr>
            <a:r>
              <a:rPr lang="en-US" sz="1643">
                <a:solidFill>
                  <a:srgbClr val="FFFFFF"/>
                </a:solidFill>
                <a:latin typeface="Poppins"/>
                <a:ea typeface="Poppins"/>
                <a:cs typeface="Poppins"/>
                <a:sym typeface="Poppins"/>
              </a:rPr>
              <a:t>Compliance with </a:t>
            </a:r>
            <a:r>
              <a:rPr lang="en-US" b="true" sz="1643">
                <a:solidFill>
                  <a:srgbClr val="FFFFFF"/>
                </a:solidFill>
                <a:latin typeface="Poppins Bold"/>
                <a:ea typeface="Poppins Bold"/>
                <a:cs typeface="Poppins Bold"/>
                <a:sym typeface="Poppins Bold"/>
              </a:rPr>
              <a:t>data protection regulations</a:t>
            </a:r>
            <a:r>
              <a:rPr lang="en-US" sz="1643">
                <a:solidFill>
                  <a:srgbClr val="FFFFFF"/>
                </a:solidFill>
                <a:latin typeface="Poppins"/>
                <a:ea typeface="Poppins"/>
                <a:cs typeface="Poppins"/>
                <a:sym typeface="Poppins"/>
              </a:rPr>
              <a:t> to safeguard tourist privacy.</a:t>
            </a:r>
          </a:p>
        </p:txBody>
      </p:sp>
      <p:grpSp>
        <p:nvGrpSpPr>
          <p:cNvPr name="Group 46" id="46"/>
          <p:cNvGrpSpPr/>
          <p:nvPr/>
        </p:nvGrpSpPr>
        <p:grpSpPr>
          <a:xfrm rot="0">
            <a:off x="-629396" y="-1060920"/>
            <a:ext cx="3086100" cy="3086100"/>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48" id="48"/>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4E55FE">
                <a:alpha val="64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29396" y="-106092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4" id="4"/>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sp>
        <p:nvSpPr>
          <p:cNvPr name="Freeform 5" id="5"/>
          <p:cNvSpPr/>
          <p:nvPr/>
        </p:nvSpPr>
        <p:spPr>
          <a:xfrm flipH="false" flipV="false" rot="0">
            <a:off x="10392728" y="0"/>
            <a:ext cx="7895273" cy="10287000"/>
          </a:xfrm>
          <a:custGeom>
            <a:avLst/>
            <a:gdLst/>
            <a:ahLst/>
            <a:cxnLst/>
            <a:rect r="r" b="b" t="t" l="l"/>
            <a:pathLst>
              <a:path h="10287000" w="7895273">
                <a:moveTo>
                  <a:pt x="0" y="0"/>
                </a:moveTo>
                <a:lnTo>
                  <a:pt x="7895272" y="0"/>
                </a:lnTo>
                <a:lnTo>
                  <a:pt x="7895272" y="10287000"/>
                </a:lnTo>
                <a:lnTo>
                  <a:pt x="0" y="10287000"/>
                </a:lnTo>
                <a:lnTo>
                  <a:pt x="0" y="0"/>
                </a:lnTo>
                <a:close/>
              </a:path>
            </a:pathLst>
          </a:custGeom>
          <a:blipFill>
            <a:blip r:embed="rId2"/>
            <a:stretch>
              <a:fillRect l="0" t="0" r="0" b="0"/>
            </a:stretch>
          </a:blipFill>
        </p:spPr>
      </p:sp>
      <p:sp>
        <p:nvSpPr>
          <p:cNvPr name="TextBox 6" id="6"/>
          <p:cNvSpPr txBox="true"/>
          <p:nvPr/>
        </p:nvSpPr>
        <p:spPr>
          <a:xfrm rot="0">
            <a:off x="312821" y="3794127"/>
            <a:ext cx="10079906" cy="2498721"/>
          </a:xfrm>
          <a:prstGeom prst="rect">
            <a:avLst/>
          </a:prstGeom>
        </p:spPr>
        <p:txBody>
          <a:bodyPr anchor="t" rtlCol="false" tIns="0" lIns="0" bIns="0" rIns="0">
            <a:spAutoFit/>
          </a:bodyPr>
          <a:lstStyle/>
          <a:p>
            <a:pPr algn="l">
              <a:lnSpc>
                <a:spcPts val="9800"/>
              </a:lnSpc>
            </a:pPr>
            <a:r>
              <a:rPr lang="en-US" sz="7000" b="true">
                <a:solidFill>
                  <a:srgbClr val="030468"/>
                </a:solidFill>
                <a:latin typeface="Poppins Bold"/>
                <a:ea typeface="Poppins Bold"/>
                <a:cs typeface="Poppins Bold"/>
                <a:sym typeface="Poppins Bold"/>
              </a:rPr>
              <a:t>High Level System Design</a:t>
            </a:r>
          </a:p>
        </p:txBody>
      </p:sp>
      <p:sp>
        <p:nvSpPr>
          <p:cNvPr name="Freeform 7" id="7"/>
          <p:cNvSpPr/>
          <p:nvPr/>
        </p:nvSpPr>
        <p:spPr>
          <a:xfrm flipH="false" flipV="false" rot="0">
            <a:off x="7405070" y="0"/>
            <a:ext cx="2791950" cy="1428693"/>
          </a:xfrm>
          <a:custGeom>
            <a:avLst/>
            <a:gdLst/>
            <a:ahLst/>
            <a:cxnLst/>
            <a:rect r="r" b="b" t="t" l="l"/>
            <a:pathLst>
              <a:path h="1428693" w="2791950">
                <a:moveTo>
                  <a:pt x="0" y="0"/>
                </a:moveTo>
                <a:lnTo>
                  <a:pt x="2791950" y="0"/>
                </a:lnTo>
                <a:lnTo>
                  <a:pt x="2791950" y="1428693"/>
                </a:lnTo>
                <a:lnTo>
                  <a:pt x="0" y="1428693"/>
                </a:lnTo>
                <a:lnTo>
                  <a:pt x="0" y="0"/>
                </a:lnTo>
                <a:close/>
              </a:path>
            </a:pathLst>
          </a:custGeom>
          <a:blipFill>
            <a:blip r:embed="rId3"/>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4E55FE">
                <a:alpha val="64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29396" y="-106092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4" id="4"/>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sp>
        <p:nvSpPr>
          <p:cNvPr name="Freeform 5" id="5"/>
          <p:cNvSpPr/>
          <p:nvPr/>
        </p:nvSpPr>
        <p:spPr>
          <a:xfrm flipH="false" flipV="false" rot="0">
            <a:off x="4253427" y="0"/>
            <a:ext cx="2791950" cy="1428693"/>
          </a:xfrm>
          <a:custGeom>
            <a:avLst/>
            <a:gdLst/>
            <a:ahLst/>
            <a:cxnLst/>
            <a:rect r="r" b="b" t="t" l="l"/>
            <a:pathLst>
              <a:path h="1428693" w="2791950">
                <a:moveTo>
                  <a:pt x="0" y="0"/>
                </a:moveTo>
                <a:lnTo>
                  <a:pt x="2791950" y="0"/>
                </a:lnTo>
                <a:lnTo>
                  <a:pt x="2791950" y="1428693"/>
                </a:lnTo>
                <a:lnTo>
                  <a:pt x="0" y="1428693"/>
                </a:lnTo>
                <a:lnTo>
                  <a:pt x="0" y="0"/>
                </a:lnTo>
                <a:close/>
              </a:path>
            </a:pathLst>
          </a:custGeom>
          <a:blipFill>
            <a:blip r:embed="rId2"/>
            <a:stretch>
              <a:fillRect l="0" t="0" r="0" b="0"/>
            </a:stretch>
          </a:blipFill>
        </p:spPr>
      </p:sp>
      <p:sp>
        <p:nvSpPr>
          <p:cNvPr name="Freeform 6" id="6"/>
          <p:cNvSpPr/>
          <p:nvPr/>
        </p:nvSpPr>
        <p:spPr>
          <a:xfrm flipH="false" flipV="false" rot="0">
            <a:off x="7045377" y="0"/>
            <a:ext cx="11242623" cy="10287000"/>
          </a:xfrm>
          <a:custGeom>
            <a:avLst/>
            <a:gdLst/>
            <a:ahLst/>
            <a:cxnLst/>
            <a:rect r="r" b="b" t="t" l="l"/>
            <a:pathLst>
              <a:path h="10287000" w="11242623">
                <a:moveTo>
                  <a:pt x="0" y="0"/>
                </a:moveTo>
                <a:lnTo>
                  <a:pt x="11242623" y="0"/>
                </a:lnTo>
                <a:lnTo>
                  <a:pt x="11242623"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132347" y="3794127"/>
            <a:ext cx="6913030" cy="2498721"/>
          </a:xfrm>
          <a:prstGeom prst="rect">
            <a:avLst/>
          </a:prstGeom>
        </p:spPr>
        <p:txBody>
          <a:bodyPr anchor="t" rtlCol="false" tIns="0" lIns="0" bIns="0" rIns="0">
            <a:spAutoFit/>
          </a:bodyPr>
          <a:lstStyle/>
          <a:p>
            <a:pPr algn="l">
              <a:lnSpc>
                <a:spcPts val="9800"/>
              </a:lnSpc>
            </a:pPr>
            <a:r>
              <a:rPr lang="en-US" sz="7000" b="true">
                <a:solidFill>
                  <a:srgbClr val="030468"/>
                </a:solidFill>
                <a:latin typeface="Poppins Bold"/>
                <a:ea typeface="Poppins Bold"/>
                <a:cs typeface="Poppins Bold"/>
                <a:sym typeface="Poppins Bold"/>
              </a:rPr>
              <a:t>User Defined System Design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4E55FE">
                <a:alpha val="64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29396" y="-106092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4" id="4"/>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sp>
        <p:nvSpPr>
          <p:cNvPr name="TextBox 5" id="5"/>
          <p:cNvSpPr txBox="true"/>
          <p:nvPr/>
        </p:nvSpPr>
        <p:spPr>
          <a:xfrm rot="0">
            <a:off x="3139020" y="390527"/>
            <a:ext cx="11036127" cy="1095370"/>
          </a:xfrm>
          <a:prstGeom prst="rect">
            <a:avLst/>
          </a:prstGeom>
        </p:spPr>
        <p:txBody>
          <a:bodyPr anchor="t" rtlCol="false" tIns="0" lIns="0" bIns="0" rIns="0">
            <a:spAutoFit/>
          </a:bodyPr>
          <a:lstStyle/>
          <a:p>
            <a:pPr algn="ctr">
              <a:lnSpc>
                <a:spcPts val="8400"/>
              </a:lnSpc>
            </a:pPr>
            <a:r>
              <a:rPr lang="en-US" sz="6000" b="true">
                <a:solidFill>
                  <a:srgbClr val="030468"/>
                </a:solidFill>
                <a:latin typeface="Poppins Bold"/>
                <a:ea typeface="Poppins Bold"/>
                <a:cs typeface="Poppins Bold"/>
                <a:sym typeface="Poppins Bold"/>
              </a:rPr>
              <a:t>Justifying Calculations</a:t>
            </a:r>
          </a:p>
        </p:txBody>
      </p:sp>
      <p:sp>
        <p:nvSpPr>
          <p:cNvPr name="Freeform 6" id="6"/>
          <p:cNvSpPr/>
          <p:nvPr/>
        </p:nvSpPr>
        <p:spPr>
          <a:xfrm flipH="false" flipV="false" rot="0">
            <a:off x="14857462" y="391266"/>
            <a:ext cx="2791950" cy="1428693"/>
          </a:xfrm>
          <a:custGeom>
            <a:avLst/>
            <a:gdLst/>
            <a:ahLst/>
            <a:cxnLst/>
            <a:rect r="r" b="b" t="t" l="l"/>
            <a:pathLst>
              <a:path h="1428693" w="2791950">
                <a:moveTo>
                  <a:pt x="0" y="0"/>
                </a:moveTo>
                <a:lnTo>
                  <a:pt x="2791950" y="0"/>
                </a:lnTo>
                <a:lnTo>
                  <a:pt x="2791950" y="1428693"/>
                </a:lnTo>
                <a:lnTo>
                  <a:pt x="0" y="1428693"/>
                </a:lnTo>
                <a:lnTo>
                  <a:pt x="0" y="0"/>
                </a:lnTo>
                <a:close/>
              </a:path>
            </a:pathLst>
          </a:custGeom>
          <a:blipFill>
            <a:blip r:embed="rId2"/>
            <a:stretch>
              <a:fillRect l="0" t="0" r="0" b="0"/>
            </a:stretch>
          </a:blipFill>
        </p:spPr>
      </p:sp>
      <p:sp>
        <p:nvSpPr>
          <p:cNvPr name="TextBox 7" id="7"/>
          <p:cNvSpPr txBox="true"/>
          <p:nvPr/>
        </p:nvSpPr>
        <p:spPr>
          <a:xfrm rot="0">
            <a:off x="590791" y="2176571"/>
            <a:ext cx="5841024" cy="389248"/>
          </a:xfrm>
          <a:prstGeom prst="rect">
            <a:avLst/>
          </a:prstGeom>
        </p:spPr>
        <p:txBody>
          <a:bodyPr anchor="t" rtlCol="false" tIns="0" lIns="0" bIns="0" rIns="0">
            <a:spAutoFit/>
          </a:bodyPr>
          <a:lstStyle/>
          <a:p>
            <a:pPr algn="l">
              <a:lnSpc>
                <a:spcPts val="3220"/>
              </a:lnSpc>
            </a:pPr>
            <a:r>
              <a:rPr lang="en-US" sz="2300" b="true">
                <a:solidFill>
                  <a:srgbClr val="030468"/>
                </a:solidFill>
                <a:latin typeface="Barlow Bold"/>
                <a:ea typeface="Barlow Bold"/>
                <a:cs typeface="Barlow Bold"/>
                <a:sym typeface="Barlow Bold"/>
              </a:rPr>
              <a:t>Assumptions for the Revised Project :</a:t>
            </a:r>
          </a:p>
        </p:txBody>
      </p:sp>
      <p:sp>
        <p:nvSpPr>
          <p:cNvPr name="TextBox 8" id="8"/>
          <p:cNvSpPr txBox="true"/>
          <p:nvPr/>
        </p:nvSpPr>
        <p:spPr>
          <a:xfrm rot="0">
            <a:off x="590791" y="2727744"/>
            <a:ext cx="7769821" cy="1287145"/>
          </a:xfrm>
          <a:prstGeom prst="rect">
            <a:avLst/>
          </a:prstGeom>
        </p:spPr>
        <p:txBody>
          <a:bodyPr anchor="t" rtlCol="false" tIns="0" lIns="0" bIns="0" rIns="0">
            <a:spAutoFit/>
          </a:bodyPr>
          <a:lstStyle/>
          <a:p>
            <a:pPr algn="l" marL="313054" indent="-156527" lvl="1">
              <a:lnSpc>
                <a:spcPts val="2029"/>
              </a:lnSpc>
              <a:buAutoNum type="arabicPeriod" startAt="1"/>
            </a:pPr>
            <a:r>
              <a:rPr lang="en-US" b="true" sz="1449" spc="15">
                <a:solidFill>
                  <a:srgbClr val="030468"/>
                </a:solidFill>
                <a:latin typeface="Poppins Bold"/>
                <a:ea typeface="Poppins Bold"/>
                <a:cs typeface="Poppins Bold"/>
                <a:sym typeface="Poppins Bold"/>
              </a:rPr>
              <a:t>Active Users: 150 crores active Indian users.</a:t>
            </a:r>
          </a:p>
          <a:p>
            <a:pPr algn="l" marL="313054" indent="-156527" lvl="1">
              <a:lnSpc>
                <a:spcPts val="2029"/>
              </a:lnSpc>
              <a:buAutoNum type="arabicPeriod" startAt="1"/>
            </a:pPr>
            <a:r>
              <a:rPr lang="en-US" b="true" sz="1449" spc="15">
                <a:solidFill>
                  <a:srgbClr val="030468"/>
                </a:solidFill>
                <a:latin typeface="Poppins Bold"/>
                <a:ea typeface="Poppins Bold"/>
                <a:cs typeface="Poppins Bold"/>
                <a:sym typeface="Poppins Bold"/>
              </a:rPr>
              <a:t>Daily Usage: 50% of users use the system daily → 75 crores daily active users.</a:t>
            </a:r>
          </a:p>
          <a:p>
            <a:pPr algn="l" marL="313054" indent="-156527" lvl="1">
              <a:lnSpc>
                <a:spcPts val="2029"/>
              </a:lnSpc>
              <a:buAutoNum type="arabicPeriod" startAt="1"/>
            </a:pPr>
            <a:r>
              <a:rPr lang="en-US" b="true" sz="1449" spc="15">
                <a:solidFill>
                  <a:srgbClr val="030468"/>
                </a:solidFill>
                <a:latin typeface="Poppins Bold"/>
                <a:ea typeface="Poppins Bold"/>
                <a:cs typeface="Poppins Bold"/>
                <a:sym typeface="Poppins Bold"/>
              </a:rPr>
              <a:t>Requests per User per Day: Each user makes 50 requests per day.</a:t>
            </a:r>
          </a:p>
          <a:p>
            <a:pPr algn="l" marL="313054" indent="-156527" lvl="1">
              <a:lnSpc>
                <a:spcPts val="2029"/>
              </a:lnSpc>
              <a:buAutoNum type="arabicPeriod" startAt="1"/>
            </a:pPr>
            <a:r>
              <a:rPr lang="en-US" b="true" sz="1449" spc="15">
                <a:solidFill>
                  <a:srgbClr val="030468"/>
                </a:solidFill>
                <a:latin typeface="Poppins Bold"/>
                <a:ea typeface="Poppins Bold"/>
                <a:cs typeface="Poppins Bold"/>
                <a:sym typeface="Poppins Bold"/>
              </a:rPr>
              <a:t>Media Requests: 40% of requests include media.</a:t>
            </a:r>
          </a:p>
          <a:p>
            <a:pPr algn="l" marL="313054" indent="-156527" lvl="1">
              <a:lnSpc>
                <a:spcPts val="2029"/>
              </a:lnSpc>
              <a:buAutoNum type="arabicPeriod" startAt="1"/>
            </a:pPr>
            <a:r>
              <a:rPr lang="en-US" b="true" sz="1449" spc="15">
                <a:solidFill>
                  <a:srgbClr val="030468"/>
                </a:solidFill>
                <a:latin typeface="Poppins Bold"/>
                <a:ea typeface="Poppins Bold"/>
                <a:cs typeface="Poppins Bold"/>
                <a:sym typeface="Poppins Bold"/>
              </a:rPr>
              <a:t>Data Retention Period: Data is stored for 5 years.</a:t>
            </a:r>
          </a:p>
        </p:txBody>
      </p:sp>
      <p:sp>
        <p:nvSpPr>
          <p:cNvPr name="TextBox 9" id="9"/>
          <p:cNvSpPr txBox="true"/>
          <p:nvPr/>
        </p:nvSpPr>
        <p:spPr>
          <a:xfrm rot="0">
            <a:off x="590791" y="4053628"/>
            <a:ext cx="4995789" cy="389248"/>
          </a:xfrm>
          <a:prstGeom prst="rect">
            <a:avLst/>
          </a:prstGeom>
        </p:spPr>
        <p:txBody>
          <a:bodyPr anchor="t" rtlCol="false" tIns="0" lIns="0" bIns="0" rIns="0">
            <a:spAutoFit/>
          </a:bodyPr>
          <a:lstStyle/>
          <a:p>
            <a:pPr algn="l">
              <a:lnSpc>
                <a:spcPts val="3220"/>
              </a:lnSpc>
            </a:pPr>
            <a:r>
              <a:rPr lang="en-US" sz="2300" b="true">
                <a:solidFill>
                  <a:srgbClr val="030468"/>
                </a:solidFill>
                <a:latin typeface="Barlow Bold"/>
                <a:ea typeface="Barlow Bold"/>
                <a:cs typeface="Barlow Bold"/>
                <a:sym typeface="Barlow Bold"/>
              </a:rPr>
              <a:t>Query Per Second (QPS) Calculation :</a:t>
            </a:r>
          </a:p>
        </p:txBody>
      </p:sp>
      <p:sp>
        <p:nvSpPr>
          <p:cNvPr name="TextBox 10" id="10"/>
          <p:cNvSpPr txBox="true"/>
          <p:nvPr/>
        </p:nvSpPr>
        <p:spPr>
          <a:xfrm rot="0">
            <a:off x="641125" y="4509870"/>
            <a:ext cx="3985630" cy="316223"/>
          </a:xfrm>
          <a:prstGeom prst="rect">
            <a:avLst/>
          </a:prstGeom>
        </p:spPr>
        <p:txBody>
          <a:bodyPr anchor="t" rtlCol="false" tIns="0" lIns="0" bIns="0" rIns="0">
            <a:spAutoFit/>
          </a:bodyPr>
          <a:lstStyle/>
          <a:p>
            <a:pPr algn="l">
              <a:lnSpc>
                <a:spcPts val="2520"/>
              </a:lnSpc>
            </a:pPr>
            <a:r>
              <a:rPr lang="en-US" sz="1800" b="true">
                <a:solidFill>
                  <a:srgbClr val="030468"/>
                </a:solidFill>
                <a:latin typeface="Barlow Bold"/>
                <a:ea typeface="Barlow Bold"/>
                <a:cs typeface="Barlow Bold"/>
                <a:sym typeface="Barlow Bold"/>
              </a:rPr>
              <a:t>Step 1: Calculate Total Daily Requests</a:t>
            </a:r>
          </a:p>
        </p:txBody>
      </p:sp>
      <p:sp>
        <p:nvSpPr>
          <p:cNvPr name="TextBox 11" id="11"/>
          <p:cNvSpPr txBox="true"/>
          <p:nvPr/>
        </p:nvSpPr>
        <p:spPr>
          <a:xfrm rot="0">
            <a:off x="641125" y="4866640"/>
            <a:ext cx="7769821" cy="515620"/>
          </a:xfrm>
          <a:prstGeom prst="rect">
            <a:avLst/>
          </a:prstGeom>
        </p:spPr>
        <p:txBody>
          <a:bodyPr anchor="t" rtlCol="false" tIns="0" lIns="0" bIns="0" rIns="0">
            <a:spAutoFit/>
          </a:bodyPr>
          <a:lstStyle/>
          <a:p>
            <a:pPr algn="l" marL="313054" indent="-156527" lvl="1">
              <a:lnSpc>
                <a:spcPts val="2029"/>
              </a:lnSpc>
              <a:buAutoNum type="arabicPeriod" startAt="1"/>
            </a:pPr>
            <a:r>
              <a:rPr lang="en-US" b="true" sz="1449" spc="15">
                <a:solidFill>
                  <a:srgbClr val="17259C"/>
                </a:solidFill>
                <a:latin typeface="Poppins Bold"/>
                <a:ea typeface="Poppins Bold"/>
                <a:cs typeface="Poppins Bold"/>
                <a:sym typeface="Poppins Bold"/>
              </a:rPr>
              <a:t>Total Daily Requests = Daily Active Users × Requests per User =</a:t>
            </a:r>
          </a:p>
          <a:p>
            <a:pPr algn="l">
              <a:lnSpc>
                <a:spcPts val="2029"/>
              </a:lnSpc>
            </a:pPr>
            <a:r>
              <a:rPr lang="en-US" sz="1449" spc="15" b="true">
                <a:solidFill>
                  <a:srgbClr val="17259C"/>
                </a:solidFill>
                <a:latin typeface="Poppins Bold"/>
                <a:ea typeface="Poppins Bold"/>
                <a:cs typeface="Poppins Bold"/>
                <a:sym typeface="Poppins Bold"/>
              </a:rPr>
              <a:t>75 crores × 50 = 3750 crores requests/day</a:t>
            </a:r>
          </a:p>
        </p:txBody>
      </p:sp>
      <p:sp>
        <p:nvSpPr>
          <p:cNvPr name="TextBox 12" id="12"/>
          <p:cNvSpPr txBox="true"/>
          <p:nvPr/>
        </p:nvSpPr>
        <p:spPr>
          <a:xfrm rot="0">
            <a:off x="641125" y="5448935"/>
            <a:ext cx="5098867" cy="316223"/>
          </a:xfrm>
          <a:prstGeom prst="rect">
            <a:avLst/>
          </a:prstGeom>
        </p:spPr>
        <p:txBody>
          <a:bodyPr anchor="t" rtlCol="false" tIns="0" lIns="0" bIns="0" rIns="0">
            <a:spAutoFit/>
          </a:bodyPr>
          <a:lstStyle/>
          <a:p>
            <a:pPr algn="l">
              <a:lnSpc>
                <a:spcPts val="2520"/>
              </a:lnSpc>
            </a:pPr>
            <a:r>
              <a:rPr lang="en-US" sz="1800" b="true">
                <a:solidFill>
                  <a:srgbClr val="030468"/>
                </a:solidFill>
                <a:latin typeface="Barlow Bold"/>
                <a:ea typeface="Barlow Bold"/>
                <a:cs typeface="Barlow Bold"/>
                <a:sym typeface="Barlow Bold"/>
              </a:rPr>
              <a:t>Step 2: Calculate Queries(Requests) Per Second</a:t>
            </a:r>
          </a:p>
        </p:txBody>
      </p:sp>
      <p:sp>
        <p:nvSpPr>
          <p:cNvPr name="TextBox 13" id="13"/>
          <p:cNvSpPr txBox="true"/>
          <p:nvPr/>
        </p:nvSpPr>
        <p:spPr>
          <a:xfrm rot="0">
            <a:off x="641125" y="5803258"/>
            <a:ext cx="5098867" cy="515620"/>
          </a:xfrm>
          <a:prstGeom prst="rect">
            <a:avLst/>
          </a:prstGeom>
        </p:spPr>
        <p:txBody>
          <a:bodyPr anchor="t" rtlCol="false" tIns="0" lIns="0" bIns="0" rIns="0">
            <a:spAutoFit/>
          </a:bodyPr>
          <a:lstStyle/>
          <a:p>
            <a:pPr algn="l" marL="313054" indent="-156527" lvl="1">
              <a:lnSpc>
                <a:spcPts val="2029"/>
              </a:lnSpc>
              <a:buAutoNum type="arabicPeriod" startAt="1"/>
            </a:pPr>
            <a:r>
              <a:rPr lang="en-US" b="true" sz="1449" spc="15">
                <a:solidFill>
                  <a:srgbClr val="17259C"/>
                </a:solidFill>
                <a:latin typeface="Poppins Bold"/>
                <a:ea typeface="Poppins Bold"/>
                <a:cs typeface="Poppins Bold"/>
                <a:sym typeface="Poppins Bold"/>
              </a:rPr>
              <a:t>QPS = Total Daily Requests ÷ Seconds in a Day =</a:t>
            </a:r>
          </a:p>
          <a:p>
            <a:pPr algn="l">
              <a:lnSpc>
                <a:spcPts val="2029"/>
              </a:lnSpc>
            </a:pPr>
            <a:r>
              <a:rPr lang="en-US" sz="1449" spc="15" b="true">
                <a:solidFill>
                  <a:srgbClr val="17259C"/>
                </a:solidFill>
                <a:latin typeface="Poppins Bold"/>
                <a:ea typeface="Poppins Bold"/>
                <a:cs typeface="Poppins Bold"/>
                <a:sym typeface="Poppins Bold"/>
              </a:rPr>
              <a:t>3750 crores/(24 hours×3600 seconds) ≈ 43,400 QPS</a:t>
            </a:r>
          </a:p>
        </p:txBody>
      </p:sp>
      <p:sp>
        <p:nvSpPr>
          <p:cNvPr name="TextBox 14" id="14"/>
          <p:cNvSpPr txBox="true"/>
          <p:nvPr/>
        </p:nvSpPr>
        <p:spPr>
          <a:xfrm rot="0">
            <a:off x="641125" y="6385553"/>
            <a:ext cx="5098867" cy="1259198"/>
          </a:xfrm>
          <a:prstGeom prst="rect">
            <a:avLst/>
          </a:prstGeom>
        </p:spPr>
        <p:txBody>
          <a:bodyPr anchor="t" rtlCol="false" tIns="0" lIns="0" bIns="0" rIns="0">
            <a:spAutoFit/>
          </a:bodyPr>
          <a:lstStyle/>
          <a:p>
            <a:pPr algn="l">
              <a:lnSpc>
                <a:spcPts val="2520"/>
              </a:lnSpc>
            </a:pPr>
            <a:r>
              <a:rPr lang="en-US" sz="1800" b="true">
                <a:solidFill>
                  <a:srgbClr val="030468"/>
                </a:solidFill>
                <a:latin typeface="Barlow Bold"/>
                <a:ea typeface="Barlow Bold"/>
                <a:cs typeface="Barlow Bold"/>
                <a:sym typeface="Barlow Bold"/>
              </a:rPr>
              <a:t>Step 3: Peak QPS : Peak QPS (Queries Per Second) refers to the maximum number of requests or queries a system is expected to handle in one second during its busiest time.</a:t>
            </a:r>
          </a:p>
        </p:txBody>
      </p:sp>
      <p:sp>
        <p:nvSpPr>
          <p:cNvPr name="TextBox 15" id="15"/>
          <p:cNvSpPr txBox="true"/>
          <p:nvPr/>
        </p:nvSpPr>
        <p:spPr>
          <a:xfrm rot="0">
            <a:off x="641125" y="7682850"/>
            <a:ext cx="5098867" cy="515620"/>
          </a:xfrm>
          <a:prstGeom prst="rect">
            <a:avLst/>
          </a:prstGeom>
        </p:spPr>
        <p:txBody>
          <a:bodyPr anchor="t" rtlCol="false" tIns="0" lIns="0" bIns="0" rIns="0">
            <a:spAutoFit/>
          </a:bodyPr>
          <a:lstStyle/>
          <a:p>
            <a:pPr algn="l">
              <a:lnSpc>
                <a:spcPts val="2029"/>
              </a:lnSpc>
            </a:pPr>
            <a:r>
              <a:rPr lang="en-US" b="true" sz="1449" spc="15">
                <a:solidFill>
                  <a:srgbClr val="17259C"/>
                </a:solidFill>
                <a:latin typeface="Poppins Bold"/>
                <a:ea typeface="Poppins Bold"/>
                <a:cs typeface="Poppins Bold"/>
                <a:sym typeface="Poppins Bold"/>
              </a:rPr>
              <a:t>Assuming peak usage is 2 times the average:</a:t>
            </a:r>
          </a:p>
          <a:p>
            <a:pPr algn="l">
              <a:lnSpc>
                <a:spcPts val="2029"/>
              </a:lnSpc>
            </a:pPr>
            <a:r>
              <a:rPr lang="en-US" b="true" sz="1449" spc="15">
                <a:solidFill>
                  <a:srgbClr val="17259C"/>
                </a:solidFill>
                <a:latin typeface="Poppins Bold"/>
                <a:ea typeface="Poppins Bold"/>
                <a:cs typeface="Poppins Bold"/>
                <a:sym typeface="Poppins Bold"/>
              </a:rPr>
              <a:t>Peak QPS = 2 × 43,400 ≈ 86,800 QPS</a:t>
            </a:r>
          </a:p>
        </p:txBody>
      </p:sp>
      <p:sp>
        <p:nvSpPr>
          <p:cNvPr name="TextBox 16" id="16"/>
          <p:cNvSpPr txBox="true"/>
          <p:nvPr/>
        </p:nvSpPr>
        <p:spPr>
          <a:xfrm rot="0">
            <a:off x="641125" y="8265145"/>
            <a:ext cx="2481490" cy="316223"/>
          </a:xfrm>
          <a:prstGeom prst="rect">
            <a:avLst/>
          </a:prstGeom>
        </p:spPr>
        <p:txBody>
          <a:bodyPr anchor="t" rtlCol="false" tIns="0" lIns="0" bIns="0" rIns="0">
            <a:spAutoFit/>
          </a:bodyPr>
          <a:lstStyle/>
          <a:p>
            <a:pPr algn="l">
              <a:lnSpc>
                <a:spcPts val="2520"/>
              </a:lnSpc>
            </a:pPr>
            <a:r>
              <a:rPr lang="en-US" sz="1800" b="true">
                <a:solidFill>
                  <a:srgbClr val="030468"/>
                </a:solidFill>
                <a:latin typeface="Barlow Bold"/>
                <a:ea typeface="Barlow Bold"/>
                <a:cs typeface="Barlow Bold"/>
                <a:sym typeface="Barlow Bold"/>
              </a:rPr>
              <a:t>Server Requirements :</a:t>
            </a:r>
          </a:p>
        </p:txBody>
      </p:sp>
      <p:sp>
        <p:nvSpPr>
          <p:cNvPr name="TextBox 17" id="17"/>
          <p:cNvSpPr txBox="true"/>
          <p:nvPr/>
        </p:nvSpPr>
        <p:spPr>
          <a:xfrm rot="0">
            <a:off x="641125" y="8619468"/>
            <a:ext cx="5098867" cy="1029970"/>
          </a:xfrm>
          <a:prstGeom prst="rect">
            <a:avLst/>
          </a:prstGeom>
        </p:spPr>
        <p:txBody>
          <a:bodyPr anchor="t" rtlCol="false" tIns="0" lIns="0" bIns="0" rIns="0">
            <a:spAutoFit/>
          </a:bodyPr>
          <a:lstStyle/>
          <a:p>
            <a:pPr algn="l" marL="313054" indent="-156527" lvl="1">
              <a:lnSpc>
                <a:spcPts val="2029"/>
              </a:lnSpc>
              <a:buAutoNum type="arabicPeriod" startAt="1"/>
            </a:pPr>
            <a:r>
              <a:rPr lang="en-US" b="true" sz="1449" spc="15">
                <a:solidFill>
                  <a:srgbClr val="17259C"/>
                </a:solidFill>
                <a:latin typeface="Poppins Bold"/>
                <a:ea typeface="Poppins Bold"/>
                <a:cs typeface="Poppins Bold"/>
                <a:sym typeface="Poppins Bold"/>
              </a:rPr>
              <a:t>QPS per Server: 15,000 QPS per server.</a:t>
            </a:r>
          </a:p>
          <a:p>
            <a:pPr algn="l" marL="313054" indent="-156527" lvl="1">
              <a:lnSpc>
                <a:spcPts val="2029"/>
              </a:lnSpc>
              <a:buAutoNum type="arabicPeriod" startAt="1"/>
            </a:pPr>
            <a:r>
              <a:rPr lang="en-US" b="true" sz="1449" spc="15">
                <a:solidFill>
                  <a:srgbClr val="17259C"/>
                </a:solidFill>
                <a:latin typeface="Poppins Bold"/>
                <a:ea typeface="Poppins Bold"/>
                <a:cs typeface="Poppins Bold"/>
                <a:sym typeface="Poppins Bold"/>
              </a:rPr>
              <a:t>Total Servers Needed:</a:t>
            </a:r>
          </a:p>
          <a:p>
            <a:pPr algn="l" marL="313054" indent="-156527" lvl="1">
              <a:lnSpc>
                <a:spcPts val="2029"/>
              </a:lnSpc>
              <a:buAutoNum type="arabicPeriod" startAt="1"/>
            </a:pPr>
            <a:r>
              <a:rPr lang="en-US" b="true" sz="1449" spc="15">
                <a:solidFill>
                  <a:srgbClr val="17259C"/>
                </a:solidFill>
                <a:latin typeface="Poppins Bold"/>
                <a:ea typeface="Poppins Bold"/>
                <a:cs typeface="Poppins Bold"/>
                <a:sym typeface="Poppins Bold"/>
              </a:rPr>
              <a:t>Servers=Peak QPS / QPS per Server = 86,800/15,000 ≈ 6 servers</a:t>
            </a:r>
          </a:p>
        </p:txBody>
      </p:sp>
      <p:sp>
        <p:nvSpPr>
          <p:cNvPr name="TextBox 18" id="18"/>
          <p:cNvSpPr txBox="true"/>
          <p:nvPr/>
        </p:nvSpPr>
        <p:spPr>
          <a:xfrm rot="0">
            <a:off x="10247568" y="2213084"/>
            <a:ext cx="2481490" cy="316223"/>
          </a:xfrm>
          <a:prstGeom prst="rect">
            <a:avLst/>
          </a:prstGeom>
        </p:spPr>
        <p:txBody>
          <a:bodyPr anchor="t" rtlCol="false" tIns="0" lIns="0" bIns="0" rIns="0">
            <a:spAutoFit/>
          </a:bodyPr>
          <a:lstStyle/>
          <a:p>
            <a:pPr algn="l">
              <a:lnSpc>
                <a:spcPts val="2520"/>
              </a:lnSpc>
            </a:pPr>
            <a:r>
              <a:rPr lang="en-US" sz="1800" b="true">
                <a:solidFill>
                  <a:srgbClr val="030468"/>
                </a:solidFill>
                <a:latin typeface="Barlow Bold"/>
                <a:ea typeface="Barlow Bold"/>
                <a:cs typeface="Barlow Bold"/>
                <a:sym typeface="Barlow Bold"/>
              </a:rPr>
              <a:t>Server Requirements :</a:t>
            </a:r>
          </a:p>
        </p:txBody>
      </p:sp>
      <p:sp>
        <p:nvSpPr>
          <p:cNvPr name="TextBox 19" id="19"/>
          <p:cNvSpPr txBox="true"/>
          <p:nvPr/>
        </p:nvSpPr>
        <p:spPr>
          <a:xfrm rot="0">
            <a:off x="10247568" y="2527719"/>
            <a:ext cx="2564406" cy="258445"/>
          </a:xfrm>
          <a:prstGeom prst="rect">
            <a:avLst/>
          </a:prstGeom>
        </p:spPr>
        <p:txBody>
          <a:bodyPr anchor="t" rtlCol="false" tIns="0" lIns="0" bIns="0" rIns="0">
            <a:spAutoFit/>
          </a:bodyPr>
          <a:lstStyle/>
          <a:p>
            <a:pPr algn="l" marL="313054" indent="-156527" lvl="1">
              <a:lnSpc>
                <a:spcPts val="2029"/>
              </a:lnSpc>
              <a:buFont typeface="Arial"/>
              <a:buChar char="•"/>
            </a:pPr>
            <a:r>
              <a:rPr lang="en-US" b="true" sz="1449" spc="15">
                <a:solidFill>
                  <a:srgbClr val="17259C"/>
                </a:solidFill>
                <a:latin typeface="Poppins Bold"/>
                <a:ea typeface="Poppins Bold"/>
                <a:cs typeface="Poppins Bold"/>
                <a:sym typeface="Poppins Bold"/>
              </a:rPr>
              <a:t>Average Request Size:</a:t>
            </a:r>
          </a:p>
        </p:txBody>
      </p:sp>
      <p:sp>
        <p:nvSpPr>
          <p:cNvPr name="TextBox 20" id="20"/>
          <p:cNvSpPr txBox="true"/>
          <p:nvPr/>
        </p:nvSpPr>
        <p:spPr>
          <a:xfrm rot="0">
            <a:off x="10247568" y="2836928"/>
            <a:ext cx="4480394" cy="772795"/>
          </a:xfrm>
          <a:prstGeom prst="rect">
            <a:avLst/>
          </a:prstGeom>
        </p:spPr>
        <p:txBody>
          <a:bodyPr anchor="t" rtlCol="false" tIns="0" lIns="0" bIns="0" rIns="0">
            <a:spAutoFit/>
          </a:bodyPr>
          <a:lstStyle/>
          <a:p>
            <a:pPr algn="l" marL="313054" indent="-156527" lvl="1">
              <a:lnSpc>
                <a:spcPts val="2029"/>
              </a:lnSpc>
              <a:buAutoNum type="arabicPeriod" startAt="1"/>
            </a:pPr>
            <a:r>
              <a:rPr lang="en-US" b="true" sz="1449" spc="15">
                <a:solidFill>
                  <a:srgbClr val="17259C"/>
                </a:solidFill>
                <a:latin typeface="Poppins Bold"/>
                <a:ea typeface="Poppins Bold"/>
                <a:cs typeface="Poppins Bold"/>
                <a:sym typeface="Poppins Bold"/>
              </a:rPr>
              <a:t>ID: 64 bytes</a:t>
            </a:r>
          </a:p>
          <a:p>
            <a:pPr algn="l" marL="313054" indent="-156527" lvl="1">
              <a:lnSpc>
                <a:spcPts val="2029"/>
              </a:lnSpc>
              <a:buAutoNum type="arabicPeriod" startAt="1"/>
            </a:pPr>
            <a:r>
              <a:rPr lang="en-US" b="true" sz="1449" spc="15">
                <a:solidFill>
                  <a:srgbClr val="17259C"/>
                </a:solidFill>
                <a:latin typeface="Poppins Bold"/>
                <a:ea typeface="Poppins Bold"/>
                <a:cs typeface="Poppins Bold"/>
                <a:sym typeface="Poppins Bold"/>
              </a:rPr>
              <a:t>Text: 150 bytes</a:t>
            </a:r>
          </a:p>
          <a:p>
            <a:pPr algn="l" marL="313054" indent="-156527" lvl="1">
              <a:lnSpc>
                <a:spcPts val="2029"/>
              </a:lnSpc>
              <a:buAutoNum type="arabicPeriod" startAt="1"/>
            </a:pPr>
            <a:r>
              <a:rPr lang="en-US" b="true" sz="1449" spc="15">
                <a:solidFill>
                  <a:srgbClr val="17259C"/>
                </a:solidFill>
                <a:latin typeface="Poppins Bold"/>
                <a:ea typeface="Poppins Bold"/>
                <a:cs typeface="Poppins Bold"/>
                <a:sym typeface="Poppins Bold"/>
              </a:rPr>
              <a:t>Media: 1 MB (for 40% of the requests)</a:t>
            </a:r>
          </a:p>
        </p:txBody>
      </p:sp>
      <p:sp>
        <p:nvSpPr>
          <p:cNvPr name="TextBox 21" id="21"/>
          <p:cNvSpPr txBox="true"/>
          <p:nvPr/>
        </p:nvSpPr>
        <p:spPr>
          <a:xfrm rot="0">
            <a:off x="10247568" y="3647823"/>
            <a:ext cx="3985630" cy="316223"/>
          </a:xfrm>
          <a:prstGeom prst="rect">
            <a:avLst/>
          </a:prstGeom>
        </p:spPr>
        <p:txBody>
          <a:bodyPr anchor="t" rtlCol="false" tIns="0" lIns="0" bIns="0" rIns="0">
            <a:spAutoFit/>
          </a:bodyPr>
          <a:lstStyle/>
          <a:p>
            <a:pPr algn="l">
              <a:lnSpc>
                <a:spcPts val="2520"/>
              </a:lnSpc>
            </a:pPr>
            <a:r>
              <a:rPr lang="en-US" sz="1800" b="true">
                <a:solidFill>
                  <a:srgbClr val="030468"/>
                </a:solidFill>
                <a:latin typeface="Barlow Bold"/>
                <a:ea typeface="Barlow Bold"/>
                <a:cs typeface="Barlow Bold"/>
                <a:sym typeface="Barlow Bold"/>
              </a:rPr>
              <a:t>Step 1: Calculate Daily Storage</a:t>
            </a:r>
          </a:p>
        </p:txBody>
      </p:sp>
      <p:sp>
        <p:nvSpPr>
          <p:cNvPr name="TextBox 22" id="22"/>
          <p:cNvSpPr txBox="true"/>
          <p:nvPr/>
        </p:nvSpPr>
        <p:spPr>
          <a:xfrm rot="0">
            <a:off x="10247568" y="3964046"/>
            <a:ext cx="5662926" cy="1544320"/>
          </a:xfrm>
          <a:prstGeom prst="rect">
            <a:avLst/>
          </a:prstGeom>
        </p:spPr>
        <p:txBody>
          <a:bodyPr anchor="t" rtlCol="false" tIns="0" lIns="0" bIns="0" rIns="0">
            <a:spAutoFit/>
          </a:bodyPr>
          <a:lstStyle/>
          <a:p>
            <a:pPr algn="l">
              <a:lnSpc>
                <a:spcPts val="2029"/>
              </a:lnSpc>
            </a:pPr>
            <a:r>
              <a:rPr lang="en-US" b="true" sz="1449" spc="15">
                <a:solidFill>
                  <a:srgbClr val="17259C"/>
                </a:solidFill>
                <a:latin typeface="Poppins Bold"/>
                <a:ea typeface="Poppins Bold"/>
                <a:cs typeface="Poppins Bold"/>
                <a:sym typeface="Poppins Bold"/>
              </a:rPr>
              <a:t> </a:t>
            </a:r>
            <a:r>
              <a:rPr lang="en-US" sz="1449" spc="15">
                <a:solidFill>
                  <a:srgbClr val="17259C"/>
                </a:solidFill>
                <a:latin typeface="Poppins"/>
                <a:ea typeface="Poppins"/>
                <a:cs typeface="Poppins"/>
                <a:sym typeface="Poppins"/>
              </a:rPr>
              <a:t>1  </a:t>
            </a:r>
            <a:r>
              <a:rPr lang="en-US" b="true" sz="1449" spc="15">
                <a:solidFill>
                  <a:srgbClr val="17259C"/>
                </a:solidFill>
                <a:latin typeface="Poppins Bold"/>
                <a:ea typeface="Poppins Bold"/>
                <a:cs typeface="Poppins Bold"/>
                <a:sym typeface="Poppins Bold"/>
              </a:rPr>
              <a:t>Non-Media Requests (60%):</a:t>
            </a:r>
          </a:p>
          <a:p>
            <a:pPr algn="l">
              <a:lnSpc>
                <a:spcPts val="2029"/>
              </a:lnSpc>
            </a:pPr>
            <a:r>
              <a:rPr lang="en-US" sz="1449" spc="15">
                <a:solidFill>
                  <a:srgbClr val="17259C"/>
                </a:solidFill>
                <a:latin typeface="Poppins"/>
                <a:ea typeface="Poppins"/>
                <a:cs typeface="Poppins"/>
                <a:sym typeface="Poppins"/>
              </a:rPr>
              <a:t>    </a:t>
            </a:r>
            <a:r>
              <a:rPr lang="en-US" b="true" sz="1449" spc="15">
                <a:solidFill>
                  <a:srgbClr val="17259C"/>
                </a:solidFill>
                <a:latin typeface="Poppins Bold"/>
                <a:ea typeface="Poppins Bold"/>
                <a:cs typeface="Poppins Bold"/>
                <a:sym typeface="Poppins Bold"/>
              </a:rPr>
              <a:t>3750 crores × 60% × 214 bytes (ID + Text) ≈ 482.4 GB/day</a:t>
            </a:r>
          </a:p>
          <a:p>
            <a:pPr algn="l">
              <a:lnSpc>
                <a:spcPts val="2029"/>
              </a:lnSpc>
            </a:pPr>
            <a:r>
              <a:rPr lang="en-US" sz="1449" spc="15">
                <a:solidFill>
                  <a:srgbClr val="17259C"/>
                </a:solidFill>
                <a:latin typeface="Poppins"/>
                <a:ea typeface="Poppins"/>
                <a:cs typeface="Poppins"/>
                <a:sym typeface="Poppins"/>
              </a:rPr>
              <a:t>2. </a:t>
            </a:r>
            <a:r>
              <a:rPr lang="en-US" b="true" sz="1449" spc="15">
                <a:solidFill>
                  <a:srgbClr val="17259C"/>
                </a:solidFill>
                <a:latin typeface="Poppins Bold"/>
                <a:ea typeface="Poppins Bold"/>
                <a:cs typeface="Poppins Bold"/>
                <a:sym typeface="Poppins Bold"/>
              </a:rPr>
              <a:t>Media Requests (40%):</a:t>
            </a:r>
          </a:p>
          <a:p>
            <a:pPr algn="l">
              <a:lnSpc>
                <a:spcPts val="2029"/>
              </a:lnSpc>
            </a:pPr>
            <a:r>
              <a:rPr lang="en-US" sz="1449" spc="15">
                <a:solidFill>
                  <a:srgbClr val="17259C"/>
                </a:solidFill>
                <a:latin typeface="Poppins"/>
                <a:ea typeface="Poppins"/>
                <a:cs typeface="Poppins"/>
                <a:sym typeface="Poppins"/>
              </a:rPr>
              <a:t>    </a:t>
            </a:r>
            <a:r>
              <a:rPr lang="en-US" b="true" sz="1449" spc="15">
                <a:solidFill>
                  <a:srgbClr val="17259C"/>
                </a:solidFill>
                <a:latin typeface="Poppins Bold"/>
                <a:ea typeface="Poppins Bold"/>
                <a:cs typeface="Poppins Bold"/>
                <a:sym typeface="Poppins Bold"/>
              </a:rPr>
              <a:t>3750 crores × 40% × 1 MB=1500 TB/day = 1.5 PB/day.</a:t>
            </a:r>
          </a:p>
          <a:p>
            <a:pPr algn="l">
              <a:lnSpc>
                <a:spcPts val="2029"/>
              </a:lnSpc>
            </a:pPr>
            <a:r>
              <a:rPr lang="en-US" sz="1449" spc="15">
                <a:solidFill>
                  <a:srgbClr val="17259C"/>
                </a:solidFill>
                <a:latin typeface="Poppins"/>
                <a:ea typeface="Poppins"/>
                <a:cs typeface="Poppins"/>
                <a:sym typeface="Poppins"/>
              </a:rPr>
              <a:t>3. </a:t>
            </a:r>
            <a:r>
              <a:rPr lang="en-US" b="true" sz="1449" spc="15">
                <a:solidFill>
                  <a:srgbClr val="17259C"/>
                </a:solidFill>
                <a:latin typeface="Poppins Bold"/>
                <a:ea typeface="Poppins Bold"/>
                <a:cs typeface="Poppins Bold"/>
                <a:sym typeface="Poppins Bold"/>
              </a:rPr>
              <a:t>Total Daily Storage:</a:t>
            </a:r>
          </a:p>
          <a:p>
            <a:pPr algn="l">
              <a:lnSpc>
                <a:spcPts val="2029"/>
              </a:lnSpc>
            </a:pPr>
            <a:r>
              <a:rPr lang="en-US" sz="1449" spc="15">
                <a:solidFill>
                  <a:srgbClr val="17259C"/>
                </a:solidFill>
                <a:latin typeface="Poppins"/>
                <a:ea typeface="Poppins"/>
                <a:cs typeface="Poppins"/>
                <a:sym typeface="Poppins"/>
              </a:rPr>
              <a:t>     </a:t>
            </a:r>
            <a:r>
              <a:rPr lang="en-US" b="true" sz="1449" spc="15">
                <a:solidFill>
                  <a:srgbClr val="17259C"/>
                </a:solidFill>
                <a:latin typeface="Poppins Bold"/>
                <a:ea typeface="Poppins Bold"/>
                <a:cs typeface="Poppins Bold"/>
                <a:sym typeface="Poppins Bold"/>
              </a:rPr>
              <a:t>1.5 PB+482.4 GB≈1.5 PB/day</a:t>
            </a:r>
          </a:p>
        </p:txBody>
      </p:sp>
      <p:sp>
        <p:nvSpPr>
          <p:cNvPr name="TextBox 23" id="23"/>
          <p:cNvSpPr txBox="true"/>
          <p:nvPr/>
        </p:nvSpPr>
        <p:spPr>
          <a:xfrm rot="0">
            <a:off x="10247568" y="5546466"/>
            <a:ext cx="3985630" cy="316223"/>
          </a:xfrm>
          <a:prstGeom prst="rect">
            <a:avLst/>
          </a:prstGeom>
        </p:spPr>
        <p:txBody>
          <a:bodyPr anchor="t" rtlCol="false" tIns="0" lIns="0" bIns="0" rIns="0">
            <a:spAutoFit/>
          </a:bodyPr>
          <a:lstStyle/>
          <a:p>
            <a:pPr algn="l">
              <a:lnSpc>
                <a:spcPts val="2520"/>
              </a:lnSpc>
            </a:pPr>
            <a:r>
              <a:rPr lang="en-US" sz="1800" b="true">
                <a:solidFill>
                  <a:srgbClr val="030468"/>
                </a:solidFill>
                <a:latin typeface="Barlow Bold"/>
                <a:ea typeface="Barlow Bold"/>
                <a:cs typeface="Barlow Bold"/>
                <a:sym typeface="Barlow Bold"/>
              </a:rPr>
              <a:t>Step 2: Calculate 5-Year Storage</a:t>
            </a:r>
          </a:p>
        </p:txBody>
      </p:sp>
      <p:sp>
        <p:nvSpPr>
          <p:cNvPr name="TextBox 24" id="24"/>
          <p:cNvSpPr txBox="true"/>
          <p:nvPr/>
        </p:nvSpPr>
        <p:spPr>
          <a:xfrm rot="0">
            <a:off x="10247568" y="5862689"/>
            <a:ext cx="5662926" cy="1287145"/>
          </a:xfrm>
          <a:prstGeom prst="rect">
            <a:avLst/>
          </a:prstGeom>
        </p:spPr>
        <p:txBody>
          <a:bodyPr anchor="t" rtlCol="false" tIns="0" lIns="0" bIns="0" rIns="0">
            <a:spAutoFit/>
          </a:bodyPr>
          <a:lstStyle/>
          <a:p>
            <a:pPr algn="l" marL="313054" indent="-156527" lvl="1">
              <a:lnSpc>
                <a:spcPts val="2029"/>
              </a:lnSpc>
              <a:buFont typeface="Arial"/>
              <a:buChar char="•"/>
            </a:pPr>
            <a:r>
              <a:rPr lang="en-US" b="true" sz="1449" spc="15">
                <a:solidFill>
                  <a:srgbClr val="17259C"/>
                </a:solidFill>
                <a:latin typeface="Poppins Bold"/>
                <a:ea typeface="Poppins Bold"/>
                <a:cs typeface="Poppins Bold"/>
                <a:sym typeface="Poppins Bold"/>
              </a:rPr>
              <a:t>5-Year Storage</a:t>
            </a:r>
            <a:r>
              <a:rPr lang="en-US" b="true" sz="1449" spc="15">
                <a:solidFill>
                  <a:srgbClr val="17259C"/>
                </a:solidFill>
                <a:latin typeface="Poppins Bold"/>
                <a:ea typeface="Poppins Bold"/>
                <a:cs typeface="Poppins Bold"/>
                <a:sym typeface="Poppins Bold"/>
              </a:rPr>
              <a:t> = </a:t>
            </a:r>
            <a:r>
              <a:rPr lang="en-US" sz="1449" spc="15">
                <a:solidFill>
                  <a:srgbClr val="17259C"/>
                </a:solidFill>
                <a:latin typeface="Poppins"/>
                <a:ea typeface="Poppins"/>
                <a:cs typeface="Poppins"/>
                <a:sym typeface="Poppins"/>
              </a:rPr>
              <a:t>Daily St</a:t>
            </a:r>
            <a:r>
              <a:rPr lang="en-US" sz="1449" spc="15">
                <a:solidFill>
                  <a:srgbClr val="17259C"/>
                </a:solidFill>
                <a:latin typeface="Poppins"/>
                <a:ea typeface="Poppins"/>
                <a:cs typeface="Poppins"/>
                <a:sym typeface="Poppins"/>
              </a:rPr>
              <a:t>orage × 365 days × 5 years =</a:t>
            </a:r>
          </a:p>
          <a:p>
            <a:pPr algn="l" marL="313054" indent="-156527" lvl="1">
              <a:lnSpc>
                <a:spcPts val="2029"/>
              </a:lnSpc>
              <a:buFont typeface="Arial"/>
              <a:buChar char="•"/>
            </a:pPr>
            <a:r>
              <a:rPr lang="en-US" sz="1449" spc="15">
                <a:solidFill>
                  <a:srgbClr val="17259C"/>
                </a:solidFill>
                <a:latin typeface="Poppins"/>
                <a:ea typeface="Poppins"/>
                <a:cs typeface="Poppins"/>
                <a:sym typeface="Poppins"/>
              </a:rPr>
              <a:t>1.</a:t>
            </a:r>
            <a:r>
              <a:rPr lang="en-US" sz="1449" spc="15">
                <a:solidFill>
                  <a:srgbClr val="17259C"/>
                </a:solidFill>
                <a:latin typeface="Poppins"/>
                <a:ea typeface="Poppins"/>
                <a:cs typeface="Poppins"/>
                <a:sym typeface="Poppins"/>
              </a:rPr>
              <a:t>5 PB × 365 × 5 = 2737.5 PB (or 2.74 Exabytes)</a:t>
            </a:r>
          </a:p>
          <a:p>
            <a:pPr algn="l">
              <a:lnSpc>
                <a:spcPts val="2029"/>
              </a:lnSpc>
            </a:pPr>
          </a:p>
          <a:p>
            <a:pPr algn="l">
              <a:lnSpc>
                <a:spcPts val="2029"/>
              </a:lnSpc>
            </a:pPr>
            <a:r>
              <a:rPr lang="en-US" sz="1449" spc="15">
                <a:solidFill>
                  <a:srgbClr val="17259C"/>
                </a:solidFill>
                <a:latin typeface="Poppins"/>
                <a:ea typeface="Poppins"/>
                <a:cs typeface="Poppins"/>
                <a:sym typeface="Poppins"/>
              </a:rPr>
              <a:t>*****1 Pe</a:t>
            </a:r>
            <a:r>
              <a:rPr lang="en-US" sz="1449" spc="15">
                <a:solidFill>
                  <a:srgbClr val="17259C"/>
                </a:solidFill>
                <a:latin typeface="Poppins"/>
                <a:ea typeface="Poppins"/>
                <a:cs typeface="Poppins"/>
                <a:sym typeface="Poppins"/>
              </a:rPr>
              <a:t>tabytes</a:t>
            </a:r>
            <a:r>
              <a:rPr lang="en-US" sz="1449" spc="15">
                <a:solidFill>
                  <a:srgbClr val="17259C"/>
                </a:solidFill>
                <a:latin typeface="Poppins"/>
                <a:ea typeface="Poppins"/>
                <a:cs typeface="Poppins"/>
                <a:sym typeface="Poppins"/>
              </a:rPr>
              <a:t> = 10^-3 Ex</a:t>
            </a:r>
            <a:r>
              <a:rPr lang="en-US" sz="1449" spc="15">
                <a:solidFill>
                  <a:srgbClr val="17259C"/>
                </a:solidFill>
                <a:latin typeface="Poppins"/>
                <a:ea typeface="Poppins"/>
                <a:cs typeface="Poppins"/>
                <a:sym typeface="Poppins"/>
              </a:rPr>
              <a:t>abytes</a:t>
            </a:r>
          </a:p>
          <a:p>
            <a:pPr algn="l">
              <a:lnSpc>
                <a:spcPts val="2029"/>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C74">
                <a:alpha val="100000"/>
              </a:srgbClr>
            </a:gs>
            <a:gs pos="100000">
              <a:srgbClr val="8B074B">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629396" y="-106092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4" id="4"/>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sp>
        <p:nvSpPr>
          <p:cNvPr name="Freeform 5" id="5"/>
          <p:cNvSpPr/>
          <p:nvPr/>
        </p:nvSpPr>
        <p:spPr>
          <a:xfrm flipH="false" flipV="false" rot="0">
            <a:off x="15873663" y="180584"/>
            <a:ext cx="2259866" cy="1156416"/>
          </a:xfrm>
          <a:custGeom>
            <a:avLst/>
            <a:gdLst/>
            <a:ahLst/>
            <a:cxnLst/>
            <a:rect r="r" b="b" t="t" l="l"/>
            <a:pathLst>
              <a:path h="1156416" w="2259866">
                <a:moveTo>
                  <a:pt x="0" y="0"/>
                </a:moveTo>
                <a:lnTo>
                  <a:pt x="2259865" y="0"/>
                </a:lnTo>
                <a:lnTo>
                  <a:pt x="2259865" y="1156416"/>
                </a:lnTo>
                <a:lnTo>
                  <a:pt x="0" y="1156416"/>
                </a:lnTo>
                <a:lnTo>
                  <a:pt x="0" y="0"/>
                </a:lnTo>
                <a:close/>
              </a:path>
            </a:pathLst>
          </a:custGeom>
          <a:blipFill>
            <a:blip r:embed="rId2"/>
            <a:stretch>
              <a:fillRect l="0" t="0" r="0" b="0"/>
            </a:stretch>
          </a:blipFill>
        </p:spPr>
      </p:sp>
      <p:sp>
        <p:nvSpPr>
          <p:cNvPr name="Freeform 6" id="6"/>
          <p:cNvSpPr/>
          <p:nvPr/>
        </p:nvSpPr>
        <p:spPr>
          <a:xfrm flipH="false" flipV="false" rot="0">
            <a:off x="913654" y="2308852"/>
            <a:ext cx="2860631" cy="6356958"/>
          </a:xfrm>
          <a:custGeom>
            <a:avLst/>
            <a:gdLst/>
            <a:ahLst/>
            <a:cxnLst/>
            <a:rect r="r" b="b" t="t" l="l"/>
            <a:pathLst>
              <a:path h="6356958" w="2860631">
                <a:moveTo>
                  <a:pt x="0" y="0"/>
                </a:moveTo>
                <a:lnTo>
                  <a:pt x="2860632" y="0"/>
                </a:lnTo>
                <a:lnTo>
                  <a:pt x="2860632" y="6356958"/>
                </a:lnTo>
                <a:lnTo>
                  <a:pt x="0" y="6356958"/>
                </a:lnTo>
                <a:lnTo>
                  <a:pt x="0" y="0"/>
                </a:lnTo>
                <a:close/>
              </a:path>
            </a:pathLst>
          </a:custGeom>
          <a:blipFill>
            <a:blip r:embed="rId3"/>
            <a:stretch>
              <a:fillRect l="0" t="0" r="0" b="0"/>
            </a:stretch>
          </a:blipFill>
        </p:spPr>
      </p:sp>
      <p:sp>
        <p:nvSpPr>
          <p:cNvPr name="Freeform 7" id="7"/>
          <p:cNvSpPr/>
          <p:nvPr/>
        </p:nvSpPr>
        <p:spPr>
          <a:xfrm flipH="false" flipV="false" rot="0">
            <a:off x="4773274" y="2308852"/>
            <a:ext cx="2860357" cy="6356958"/>
          </a:xfrm>
          <a:custGeom>
            <a:avLst/>
            <a:gdLst/>
            <a:ahLst/>
            <a:cxnLst/>
            <a:rect r="r" b="b" t="t" l="l"/>
            <a:pathLst>
              <a:path h="6356958" w="2860357">
                <a:moveTo>
                  <a:pt x="0" y="0"/>
                </a:moveTo>
                <a:lnTo>
                  <a:pt x="2860357" y="0"/>
                </a:lnTo>
                <a:lnTo>
                  <a:pt x="2860357" y="6356958"/>
                </a:lnTo>
                <a:lnTo>
                  <a:pt x="0" y="6356958"/>
                </a:lnTo>
                <a:lnTo>
                  <a:pt x="0" y="0"/>
                </a:lnTo>
                <a:close/>
              </a:path>
            </a:pathLst>
          </a:custGeom>
          <a:blipFill>
            <a:blip r:embed="rId4"/>
            <a:stretch>
              <a:fillRect l="-30491" t="0" r="-35483" b="-114141"/>
            </a:stretch>
          </a:blipFill>
        </p:spPr>
      </p:sp>
      <p:sp>
        <p:nvSpPr>
          <p:cNvPr name="TextBox 8" id="8"/>
          <p:cNvSpPr txBox="true"/>
          <p:nvPr/>
        </p:nvSpPr>
        <p:spPr>
          <a:xfrm rot="0">
            <a:off x="3254012" y="380050"/>
            <a:ext cx="11779977" cy="1125850"/>
          </a:xfrm>
          <a:prstGeom prst="rect">
            <a:avLst/>
          </a:prstGeom>
        </p:spPr>
        <p:txBody>
          <a:bodyPr anchor="t" rtlCol="false" tIns="0" lIns="0" bIns="0" rIns="0">
            <a:spAutoFit/>
          </a:bodyPr>
          <a:lstStyle/>
          <a:p>
            <a:pPr algn="l">
              <a:lnSpc>
                <a:spcPts val="8820"/>
              </a:lnSpc>
            </a:pPr>
            <a:r>
              <a:rPr lang="en-US" sz="6300" spc="-340" b="true">
                <a:solidFill>
                  <a:srgbClr val="FFFFFF"/>
                </a:solidFill>
                <a:latin typeface="Poppins Bold"/>
                <a:ea typeface="Poppins Bold"/>
                <a:cs typeface="Poppins Bold"/>
                <a:sym typeface="Poppins Bold"/>
              </a:rPr>
              <a:t>Future Scope and Business Plan</a:t>
            </a:r>
          </a:p>
        </p:txBody>
      </p:sp>
      <p:sp>
        <p:nvSpPr>
          <p:cNvPr name="TextBox 9" id="9"/>
          <p:cNvSpPr txBox="true"/>
          <p:nvPr/>
        </p:nvSpPr>
        <p:spPr>
          <a:xfrm rot="0">
            <a:off x="7917425" y="2381923"/>
            <a:ext cx="9443141" cy="4225767"/>
          </a:xfrm>
          <a:prstGeom prst="rect">
            <a:avLst/>
          </a:prstGeom>
        </p:spPr>
        <p:txBody>
          <a:bodyPr anchor="t" rtlCol="false" tIns="0" lIns="0" bIns="0" rIns="0">
            <a:spAutoFit/>
          </a:bodyPr>
          <a:lstStyle/>
          <a:p>
            <a:pPr algn="ctr">
              <a:lnSpc>
                <a:spcPts val="3057"/>
              </a:lnSpc>
            </a:pPr>
            <a:r>
              <a:rPr lang="en-US" sz="2183">
                <a:solidFill>
                  <a:srgbClr val="FFFFFF"/>
                </a:solidFill>
                <a:latin typeface="Poppins"/>
                <a:ea typeface="Poppins"/>
                <a:cs typeface="Poppins"/>
                <a:sym typeface="Poppins"/>
              </a:rPr>
              <a:t>Beyond the realm of traditional alerts and safety, Kshtij peromises to be an overall boost for the local economies near the beaches across India, while taking care of our of financial viability.</a:t>
            </a:r>
          </a:p>
          <a:p>
            <a:pPr algn="ctr">
              <a:lnSpc>
                <a:spcPts val="3057"/>
              </a:lnSpc>
            </a:pPr>
          </a:p>
          <a:p>
            <a:pPr algn="ctr">
              <a:lnSpc>
                <a:spcPts val="3057"/>
              </a:lnSpc>
            </a:pPr>
            <a:r>
              <a:rPr lang="en-US" sz="2183">
                <a:solidFill>
                  <a:srgbClr val="FFFFFF"/>
                </a:solidFill>
                <a:latin typeface="Poppins"/>
                <a:ea typeface="Poppins"/>
                <a:cs typeface="Poppins"/>
                <a:sym typeface="Poppins"/>
              </a:rPr>
              <a:t>Report alerts and anomalies and after thorough verification, you can get rewards that can later be redeemed at small and major businesses across the country. </a:t>
            </a:r>
          </a:p>
          <a:p>
            <a:pPr algn="ctr">
              <a:lnSpc>
                <a:spcPts val="3057"/>
              </a:lnSpc>
            </a:pPr>
          </a:p>
          <a:p>
            <a:pPr algn="ctr">
              <a:lnSpc>
                <a:spcPts val="3057"/>
              </a:lnSpc>
              <a:spcBef>
                <a:spcPct val="0"/>
              </a:spcBef>
            </a:pPr>
            <a:r>
              <a:rPr lang="en-US" sz="2183">
                <a:solidFill>
                  <a:srgbClr val="FFFFFF"/>
                </a:solidFill>
                <a:latin typeface="Poppins"/>
                <a:ea typeface="Poppins"/>
                <a:cs typeface="Poppins"/>
                <a:sym typeface="Poppins"/>
              </a:rPr>
              <a:t>Kshitij plans to be a one stop application to let local businesses promote themselves on national scale, while maintaining complete transparency about our sponsor and legal obligations.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2456704" y="-200025"/>
            <a:ext cx="13272184" cy="2498721"/>
          </a:xfrm>
          <a:prstGeom prst="rect">
            <a:avLst/>
          </a:prstGeom>
        </p:spPr>
        <p:txBody>
          <a:bodyPr anchor="t" rtlCol="false" tIns="0" lIns="0" bIns="0" rIns="0">
            <a:spAutoFit/>
          </a:bodyPr>
          <a:lstStyle/>
          <a:p>
            <a:pPr algn="ctr">
              <a:lnSpc>
                <a:spcPts val="9800"/>
              </a:lnSpc>
            </a:pPr>
            <a:r>
              <a:rPr lang="en-US" sz="7000" b="true">
                <a:solidFill>
                  <a:srgbClr val="030468"/>
                </a:solidFill>
                <a:latin typeface="Poppins Bold"/>
                <a:ea typeface="Poppins Bold"/>
                <a:cs typeface="Poppins Bold"/>
                <a:sym typeface="Poppins Bold"/>
              </a:rPr>
              <a:t>India’s Blue Economy - </a:t>
            </a:r>
          </a:p>
          <a:p>
            <a:pPr algn="ctr">
              <a:lnSpc>
                <a:spcPts val="9800"/>
              </a:lnSpc>
            </a:pPr>
            <a:r>
              <a:rPr lang="en-US" sz="7000" b="true">
                <a:solidFill>
                  <a:srgbClr val="030468"/>
                </a:solidFill>
                <a:latin typeface="Poppins Bold"/>
                <a:ea typeface="Poppins Bold"/>
                <a:cs typeface="Poppins Bold"/>
                <a:sym typeface="Poppins Bold"/>
              </a:rPr>
              <a:t>An Untapped Goldmine</a:t>
            </a:r>
          </a:p>
        </p:txBody>
      </p:sp>
      <p:grpSp>
        <p:nvGrpSpPr>
          <p:cNvPr name="Group 3" id="3"/>
          <p:cNvGrpSpPr/>
          <p:nvPr/>
        </p:nvGrpSpPr>
        <p:grpSpPr>
          <a:xfrm rot="0">
            <a:off x="-629396" y="-1060920"/>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5" id="5"/>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sp>
        <p:nvSpPr>
          <p:cNvPr name="Freeform 6" id="6"/>
          <p:cNvSpPr/>
          <p:nvPr/>
        </p:nvSpPr>
        <p:spPr>
          <a:xfrm flipH="false" flipV="false" rot="0">
            <a:off x="14857462" y="391266"/>
            <a:ext cx="2791950" cy="1428693"/>
          </a:xfrm>
          <a:custGeom>
            <a:avLst/>
            <a:gdLst/>
            <a:ahLst/>
            <a:cxnLst/>
            <a:rect r="r" b="b" t="t" l="l"/>
            <a:pathLst>
              <a:path h="1428693" w="2791950">
                <a:moveTo>
                  <a:pt x="0" y="0"/>
                </a:moveTo>
                <a:lnTo>
                  <a:pt x="2791950" y="0"/>
                </a:lnTo>
                <a:lnTo>
                  <a:pt x="2791950" y="1428693"/>
                </a:lnTo>
                <a:lnTo>
                  <a:pt x="0" y="1428693"/>
                </a:lnTo>
                <a:lnTo>
                  <a:pt x="0" y="0"/>
                </a:lnTo>
                <a:close/>
              </a:path>
            </a:pathLst>
          </a:custGeom>
          <a:blipFill>
            <a:blip r:embed="rId2"/>
            <a:stretch>
              <a:fillRect l="0" t="0" r="0" b="0"/>
            </a:stretch>
          </a:blipFill>
        </p:spPr>
      </p:sp>
      <p:grpSp>
        <p:nvGrpSpPr>
          <p:cNvPr name="Group 7" id="7"/>
          <p:cNvGrpSpPr/>
          <p:nvPr/>
        </p:nvGrpSpPr>
        <p:grpSpPr>
          <a:xfrm rot="0">
            <a:off x="827929" y="3947046"/>
            <a:ext cx="3860809" cy="4541233"/>
            <a:chOff x="0" y="0"/>
            <a:chExt cx="1051553" cy="1236878"/>
          </a:xfrm>
        </p:grpSpPr>
        <p:sp>
          <p:nvSpPr>
            <p:cNvPr name="Freeform 8" id="8"/>
            <p:cNvSpPr/>
            <p:nvPr/>
          </p:nvSpPr>
          <p:spPr>
            <a:xfrm flipH="false" flipV="false" rot="0">
              <a:off x="0" y="0"/>
              <a:ext cx="1051553" cy="1236878"/>
            </a:xfrm>
            <a:custGeom>
              <a:avLst/>
              <a:gdLst/>
              <a:ahLst/>
              <a:cxnLst/>
              <a:rect r="r" b="b" t="t" l="l"/>
              <a:pathLst>
                <a:path h="1236878" w="1051553">
                  <a:moveTo>
                    <a:pt x="62163" y="0"/>
                  </a:moveTo>
                  <a:lnTo>
                    <a:pt x="989390" y="0"/>
                  </a:lnTo>
                  <a:cubicBezTo>
                    <a:pt x="1023722" y="0"/>
                    <a:pt x="1051553" y="27831"/>
                    <a:pt x="1051553" y="62163"/>
                  </a:cubicBezTo>
                  <a:lnTo>
                    <a:pt x="1051553" y="1174715"/>
                  </a:lnTo>
                  <a:cubicBezTo>
                    <a:pt x="1051553" y="1191201"/>
                    <a:pt x="1045004" y="1207013"/>
                    <a:pt x="1033346" y="1218670"/>
                  </a:cubicBezTo>
                  <a:cubicBezTo>
                    <a:pt x="1021688" y="1230328"/>
                    <a:pt x="1005877" y="1236878"/>
                    <a:pt x="989390" y="1236878"/>
                  </a:cubicBezTo>
                  <a:lnTo>
                    <a:pt x="62163" y="1236878"/>
                  </a:lnTo>
                  <a:cubicBezTo>
                    <a:pt x="45676" y="1236878"/>
                    <a:pt x="29865" y="1230328"/>
                    <a:pt x="18207" y="1218670"/>
                  </a:cubicBezTo>
                  <a:cubicBezTo>
                    <a:pt x="6549" y="1207013"/>
                    <a:pt x="0" y="1191201"/>
                    <a:pt x="0" y="1174715"/>
                  </a:cubicBezTo>
                  <a:lnTo>
                    <a:pt x="0" y="62163"/>
                  </a:lnTo>
                  <a:cubicBezTo>
                    <a:pt x="0" y="45676"/>
                    <a:pt x="6549" y="29865"/>
                    <a:pt x="18207" y="18207"/>
                  </a:cubicBezTo>
                  <a:cubicBezTo>
                    <a:pt x="29865" y="6549"/>
                    <a:pt x="45676" y="0"/>
                    <a:pt x="62163" y="0"/>
                  </a:cubicBezTo>
                  <a:close/>
                </a:path>
              </a:pathLst>
            </a:custGeom>
            <a:solidFill>
              <a:srgbClr val="000C74"/>
            </a:solidFill>
          </p:spPr>
        </p:sp>
        <p:sp>
          <p:nvSpPr>
            <p:cNvPr name="TextBox 9" id="9"/>
            <p:cNvSpPr txBox="true"/>
            <p:nvPr/>
          </p:nvSpPr>
          <p:spPr>
            <a:xfrm>
              <a:off x="0" y="-38100"/>
              <a:ext cx="1051553" cy="1274978"/>
            </a:xfrm>
            <a:prstGeom prst="rect">
              <a:avLst/>
            </a:prstGeom>
          </p:spPr>
          <p:txBody>
            <a:bodyPr anchor="ctr" rtlCol="false" tIns="33985" lIns="33985" bIns="33985" rIns="33985"/>
            <a:lstStyle/>
            <a:p>
              <a:pPr algn="ctr">
                <a:lnSpc>
                  <a:spcPts val="2659"/>
                </a:lnSpc>
              </a:pPr>
            </a:p>
          </p:txBody>
        </p:sp>
      </p:grpSp>
      <p:grpSp>
        <p:nvGrpSpPr>
          <p:cNvPr name="Group 10" id="10"/>
          <p:cNvGrpSpPr/>
          <p:nvPr/>
        </p:nvGrpSpPr>
        <p:grpSpPr>
          <a:xfrm rot="0">
            <a:off x="5203412" y="3947046"/>
            <a:ext cx="3860809" cy="4541233"/>
            <a:chOff x="0" y="0"/>
            <a:chExt cx="1051553" cy="1236878"/>
          </a:xfrm>
        </p:grpSpPr>
        <p:sp>
          <p:nvSpPr>
            <p:cNvPr name="Freeform 11" id="11"/>
            <p:cNvSpPr/>
            <p:nvPr/>
          </p:nvSpPr>
          <p:spPr>
            <a:xfrm flipH="false" flipV="false" rot="0">
              <a:off x="0" y="0"/>
              <a:ext cx="1051553" cy="1236878"/>
            </a:xfrm>
            <a:custGeom>
              <a:avLst/>
              <a:gdLst/>
              <a:ahLst/>
              <a:cxnLst/>
              <a:rect r="r" b="b" t="t" l="l"/>
              <a:pathLst>
                <a:path h="1236878" w="1051553">
                  <a:moveTo>
                    <a:pt x="62163" y="0"/>
                  </a:moveTo>
                  <a:lnTo>
                    <a:pt x="989390" y="0"/>
                  </a:lnTo>
                  <a:cubicBezTo>
                    <a:pt x="1023722" y="0"/>
                    <a:pt x="1051553" y="27831"/>
                    <a:pt x="1051553" y="62163"/>
                  </a:cubicBezTo>
                  <a:lnTo>
                    <a:pt x="1051553" y="1174715"/>
                  </a:lnTo>
                  <a:cubicBezTo>
                    <a:pt x="1051553" y="1191201"/>
                    <a:pt x="1045004" y="1207013"/>
                    <a:pt x="1033346" y="1218670"/>
                  </a:cubicBezTo>
                  <a:cubicBezTo>
                    <a:pt x="1021688" y="1230328"/>
                    <a:pt x="1005877" y="1236878"/>
                    <a:pt x="989390" y="1236878"/>
                  </a:cubicBezTo>
                  <a:lnTo>
                    <a:pt x="62163" y="1236878"/>
                  </a:lnTo>
                  <a:cubicBezTo>
                    <a:pt x="45676" y="1236878"/>
                    <a:pt x="29865" y="1230328"/>
                    <a:pt x="18207" y="1218670"/>
                  </a:cubicBezTo>
                  <a:cubicBezTo>
                    <a:pt x="6549" y="1207013"/>
                    <a:pt x="0" y="1191201"/>
                    <a:pt x="0" y="1174715"/>
                  </a:cubicBezTo>
                  <a:lnTo>
                    <a:pt x="0" y="62163"/>
                  </a:lnTo>
                  <a:cubicBezTo>
                    <a:pt x="0" y="45676"/>
                    <a:pt x="6549" y="29865"/>
                    <a:pt x="18207" y="18207"/>
                  </a:cubicBezTo>
                  <a:cubicBezTo>
                    <a:pt x="29865" y="6549"/>
                    <a:pt x="45676" y="0"/>
                    <a:pt x="62163" y="0"/>
                  </a:cubicBezTo>
                  <a:close/>
                </a:path>
              </a:pathLst>
            </a:custGeom>
            <a:solidFill>
              <a:srgbClr val="000C74"/>
            </a:solidFill>
          </p:spPr>
        </p:sp>
        <p:sp>
          <p:nvSpPr>
            <p:cNvPr name="TextBox 12" id="12"/>
            <p:cNvSpPr txBox="true"/>
            <p:nvPr/>
          </p:nvSpPr>
          <p:spPr>
            <a:xfrm>
              <a:off x="0" y="-38100"/>
              <a:ext cx="1051553" cy="1274978"/>
            </a:xfrm>
            <a:prstGeom prst="rect">
              <a:avLst/>
            </a:prstGeom>
          </p:spPr>
          <p:txBody>
            <a:bodyPr anchor="ctr" rtlCol="false" tIns="33985" lIns="33985" bIns="33985" rIns="33985"/>
            <a:lstStyle/>
            <a:p>
              <a:pPr algn="ctr">
                <a:lnSpc>
                  <a:spcPts val="2659"/>
                </a:lnSpc>
              </a:pPr>
              <a:r>
                <a:rPr lang="en-US" sz="1899">
                  <a:solidFill>
                    <a:srgbClr val="081269"/>
                  </a:solidFill>
                  <a:latin typeface="Canva Sans"/>
                  <a:ea typeface="Canva Sans"/>
                  <a:cs typeface="Canva Sans"/>
                  <a:sym typeface="Canva Sans"/>
                </a:rPr>
                <a:t>Technical Feasibility</a:t>
              </a:r>
            </a:p>
            <a:p>
              <a:pPr algn="ctr">
                <a:lnSpc>
                  <a:spcPts val="2659"/>
                </a:lnSpc>
              </a:pPr>
            </a:p>
          </p:txBody>
        </p:sp>
      </p:grpSp>
      <p:grpSp>
        <p:nvGrpSpPr>
          <p:cNvPr name="Group 13" id="13"/>
          <p:cNvGrpSpPr/>
          <p:nvPr/>
        </p:nvGrpSpPr>
        <p:grpSpPr>
          <a:xfrm rot="0">
            <a:off x="9454746" y="3947046"/>
            <a:ext cx="3933473" cy="4541233"/>
            <a:chOff x="0" y="0"/>
            <a:chExt cx="1071344" cy="1236878"/>
          </a:xfrm>
        </p:grpSpPr>
        <p:sp>
          <p:nvSpPr>
            <p:cNvPr name="Freeform 14" id="14"/>
            <p:cNvSpPr/>
            <p:nvPr/>
          </p:nvSpPr>
          <p:spPr>
            <a:xfrm flipH="false" flipV="false" rot="0">
              <a:off x="0" y="0"/>
              <a:ext cx="1071344" cy="1236878"/>
            </a:xfrm>
            <a:custGeom>
              <a:avLst/>
              <a:gdLst/>
              <a:ahLst/>
              <a:cxnLst/>
              <a:rect r="r" b="b" t="t" l="l"/>
              <a:pathLst>
                <a:path h="1236878" w="1071344">
                  <a:moveTo>
                    <a:pt x="61015" y="0"/>
                  </a:moveTo>
                  <a:lnTo>
                    <a:pt x="1010330" y="0"/>
                  </a:lnTo>
                  <a:cubicBezTo>
                    <a:pt x="1044027" y="0"/>
                    <a:pt x="1071344" y="27317"/>
                    <a:pt x="1071344" y="61015"/>
                  </a:cubicBezTo>
                  <a:lnTo>
                    <a:pt x="1071344" y="1175863"/>
                  </a:lnTo>
                  <a:cubicBezTo>
                    <a:pt x="1071344" y="1192045"/>
                    <a:pt x="1064916" y="1207564"/>
                    <a:pt x="1053474" y="1219007"/>
                  </a:cubicBezTo>
                  <a:cubicBezTo>
                    <a:pt x="1042031" y="1230449"/>
                    <a:pt x="1026512" y="1236878"/>
                    <a:pt x="1010330" y="1236878"/>
                  </a:cubicBezTo>
                  <a:lnTo>
                    <a:pt x="61015" y="1236878"/>
                  </a:lnTo>
                  <a:cubicBezTo>
                    <a:pt x="27317" y="1236878"/>
                    <a:pt x="0" y="1209560"/>
                    <a:pt x="0" y="1175863"/>
                  </a:cubicBezTo>
                  <a:lnTo>
                    <a:pt x="0" y="61015"/>
                  </a:lnTo>
                  <a:cubicBezTo>
                    <a:pt x="0" y="27317"/>
                    <a:pt x="27317" y="0"/>
                    <a:pt x="61015" y="0"/>
                  </a:cubicBezTo>
                  <a:close/>
                </a:path>
              </a:pathLst>
            </a:custGeom>
            <a:solidFill>
              <a:srgbClr val="000C74"/>
            </a:solidFill>
          </p:spPr>
        </p:sp>
        <p:sp>
          <p:nvSpPr>
            <p:cNvPr name="TextBox 15" id="15"/>
            <p:cNvSpPr txBox="true"/>
            <p:nvPr/>
          </p:nvSpPr>
          <p:spPr>
            <a:xfrm>
              <a:off x="0" y="-38100"/>
              <a:ext cx="1071344" cy="1274978"/>
            </a:xfrm>
            <a:prstGeom prst="rect">
              <a:avLst/>
            </a:prstGeom>
          </p:spPr>
          <p:txBody>
            <a:bodyPr anchor="ctr" rtlCol="false" tIns="33985" lIns="33985" bIns="33985" rIns="33985"/>
            <a:lstStyle/>
            <a:p>
              <a:pPr algn="ctr">
                <a:lnSpc>
                  <a:spcPts val="2659"/>
                </a:lnSpc>
              </a:pPr>
            </a:p>
          </p:txBody>
        </p:sp>
      </p:grpSp>
      <p:grpSp>
        <p:nvGrpSpPr>
          <p:cNvPr name="Group 16" id="16"/>
          <p:cNvGrpSpPr/>
          <p:nvPr/>
        </p:nvGrpSpPr>
        <p:grpSpPr>
          <a:xfrm rot="0">
            <a:off x="13827892" y="3947046"/>
            <a:ext cx="3884325" cy="4541233"/>
            <a:chOff x="0" y="0"/>
            <a:chExt cx="1057958" cy="1236878"/>
          </a:xfrm>
        </p:grpSpPr>
        <p:sp>
          <p:nvSpPr>
            <p:cNvPr name="Freeform 17" id="17"/>
            <p:cNvSpPr/>
            <p:nvPr/>
          </p:nvSpPr>
          <p:spPr>
            <a:xfrm flipH="false" flipV="false" rot="0">
              <a:off x="0" y="0"/>
              <a:ext cx="1057958" cy="1236878"/>
            </a:xfrm>
            <a:custGeom>
              <a:avLst/>
              <a:gdLst/>
              <a:ahLst/>
              <a:cxnLst/>
              <a:rect r="r" b="b" t="t" l="l"/>
              <a:pathLst>
                <a:path h="1236878" w="1057958">
                  <a:moveTo>
                    <a:pt x="61787" y="0"/>
                  </a:moveTo>
                  <a:lnTo>
                    <a:pt x="996172" y="0"/>
                  </a:lnTo>
                  <a:cubicBezTo>
                    <a:pt x="1030295" y="0"/>
                    <a:pt x="1057958" y="27663"/>
                    <a:pt x="1057958" y="61787"/>
                  </a:cubicBezTo>
                  <a:lnTo>
                    <a:pt x="1057958" y="1175091"/>
                  </a:lnTo>
                  <a:cubicBezTo>
                    <a:pt x="1057958" y="1209215"/>
                    <a:pt x="1030295" y="1236878"/>
                    <a:pt x="996172" y="1236878"/>
                  </a:cubicBezTo>
                  <a:lnTo>
                    <a:pt x="61787" y="1236878"/>
                  </a:lnTo>
                  <a:cubicBezTo>
                    <a:pt x="27663" y="1236878"/>
                    <a:pt x="0" y="1209215"/>
                    <a:pt x="0" y="1175091"/>
                  </a:cubicBezTo>
                  <a:lnTo>
                    <a:pt x="0" y="61787"/>
                  </a:lnTo>
                  <a:cubicBezTo>
                    <a:pt x="0" y="27663"/>
                    <a:pt x="27663" y="0"/>
                    <a:pt x="61787" y="0"/>
                  </a:cubicBezTo>
                  <a:close/>
                </a:path>
              </a:pathLst>
            </a:custGeom>
            <a:solidFill>
              <a:srgbClr val="000C74"/>
            </a:solidFill>
          </p:spPr>
        </p:sp>
        <p:sp>
          <p:nvSpPr>
            <p:cNvPr name="TextBox 18" id="18"/>
            <p:cNvSpPr txBox="true"/>
            <p:nvPr/>
          </p:nvSpPr>
          <p:spPr>
            <a:xfrm>
              <a:off x="0" y="-38100"/>
              <a:ext cx="1057958" cy="1274978"/>
            </a:xfrm>
            <a:prstGeom prst="rect">
              <a:avLst/>
            </a:prstGeom>
          </p:spPr>
          <p:txBody>
            <a:bodyPr anchor="ctr" rtlCol="false" tIns="33985" lIns="33985" bIns="33985" rIns="33985"/>
            <a:lstStyle/>
            <a:p>
              <a:pPr algn="ctr">
                <a:lnSpc>
                  <a:spcPts val="2659"/>
                </a:lnSpc>
              </a:pPr>
            </a:p>
          </p:txBody>
        </p:sp>
      </p:grpSp>
      <p:sp>
        <p:nvSpPr>
          <p:cNvPr name="Freeform 19" id="19"/>
          <p:cNvSpPr/>
          <p:nvPr/>
        </p:nvSpPr>
        <p:spPr>
          <a:xfrm flipH="false" flipV="false" rot="0">
            <a:off x="1571626" y="5123498"/>
            <a:ext cx="2192186" cy="3107480"/>
          </a:xfrm>
          <a:custGeom>
            <a:avLst/>
            <a:gdLst/>
            <a:ahLst/>
            <a:cxnLst/>
            <a:rect r="r" b="b" t="t" l="l"/>
            <a:pathLst>
              <a:path h="3107480" w="2192186">
                <a:moveTo>
                  <a:pt x="0" y="0"/>
                </a:moveTo>
                <a:lnTo>
                  <a:pt x="2192186" y="0"/>
                </a:lnTo>
                <a:lnTo>
                  <a:pt x="2192186" y="3107480"/>
                </a:lnTo>
                <a:lnTo>
                  <a:pt x="0" y="3107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9693671" y="5413967"/>
            <a:ext cx="3528288" cy="2152256"/>
          </a:xfrm>
          <a:custGeom>
            <a:avLst/>
            <a:gdLst/>
            <a:ahLst/>
            <a:cxnLst/>
            <a:rect r="r" b="b" t="t" l="l"/>
            <a:pathLst>
              <a:path h="2152256" w="3528288">
                <a:moveTo>
                  <a:pt x="0" y="0"/>
                </a:moveTo>
                <a:lnTo>
                  <a:pt x="3528288" y="0"/>
                </a:lnTo>
                <a:lnTo>
                  <a:pt x="3528288" y="2152256"/>
                </a:lnTo>
                <a:lnTo>
                  <a:pt x="0" y="2152256"/>
                </a:lnTo>
                <a:lnTo>
                  <a:pt x="0" y="0"/>
                </a:lnTo>
                <a:close/>
              </a:path>
            </a:pathLst>
          </a:custGeom>
          <a:blipFill>
            <a:blip r:embed="rId5"/>
            <a:stretch>
              <a:fillRect l="0" t="0" r="0" b="0"/>
            </a:stretch>
          </a:blipFill>
        </p:spPr>
      </p:sp>
      <p:sp>
        <p:nvSpPr>
          <p:cNvPr name="Freeform 21" id="21"/>
          <p:cNvSpPr/>
          <p:nvPr/>
        </p:nvSpPr>
        <p:spPr>
          <a:xfrm flipH="false" flipV="false" rot="0">
            <a:off x="6030884" y="5771832"/>
            <a:ext cx="2205865" cy="1982521"/>
          </a:xfrm>
          <a:custGeom>
            <a:avLst/>
            <a:gdLst/>
            <a:ahLst/>
            <a:cxnLst/>
            <a:rect r="r" b="b" t="t" l="l"/>
            <a:pathLst>
              <a:path h="1982521" w="2205865">
                <a:moveTo>
                  <a:pt x="0" y="0"/>
                </a:moveTo>
                <a:lnTo>
                  <a:pt x="2205865" y="0"/>
                </a:lnTo>
                <a:lnTo>
                  <a:pt x="2205865" y="1982521"/>
                </a:lnTo>
                <a:lnTo>
                  <a:pt x="0" y="19825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4405342" y="5328526"/>
            <a:ext cx="2755988" cy="2697423"/>
          </a:xfrm>
          <a:custGeom>
            <a:avLst/>
            <a:gdLst/>
            <a:ahLst/>
            <a:cxnLst/>
            <a:rect r="r" b="b" t="t" l="l"/>
            <a:pathLst>
              <a:path h="2697423" w="2755988">
                <a:moveTo>
                  <a:pt x="0" y="0"/>
                </a:moveTo>
                <a:lnTo>
                  <a:pt x="2755988" y="0"/>
                </a:lnTo>
                <a:lnTo>
                  <a:pt x="2755988" y="2697423"/>
                </a:lnTo>
                <a:lnTo>
                  <a:pt x="0" y="26974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1028700" y="2870615"/>
            <a:ext cx="15328232" cy="692658"/>
          </a:xfrm>
          <a:prstGeom prst="rect">
            <a:avLst/>
          </a:prstGeom>
        </p:spPr>
        <p:txBody>
          <a:bodyPr anchor="t" rtlCol="false" tIns="0" lIns="0" bIns="0" rIns="0">
            <a:spAutoFit/>
          </a:bodyPr>
          <a:lstStyle/>
          <a:p>
            <a:pPr algn="l">
              <a:lnSpc>
                <a:spcPts val="2772"/>
              </a:lnSpc>
              <a:spcBef>
                <a:spcPct val="0"/>
              </a:spcBef>
            </a:pPr>
            <a:r>
              <a:rPr lang="en-US" sz="1980">
                <a:solidFill>
                  <a:srgbClr val="030468"/>
                </a:solidFill>
                <a:latin typeface="Poppins"/>
                <a:ea typeface="Poppins"/>
                <a:cs typeface="Poppins"/>
                <a:sym typeface="Poppins"/>
              </a:rPr>
              <a:t>As India progresses in developing its blue economy, it has the opportunity to unlock significant economic and environmental benefits. We can use our app for the following purposes :</a:t>
            </a:r>
          </a:p>
        </p:txBody>
      </p:sp>
      <p:sp>
        <p:nvSpPr>
          <p:cNvPr name="TextBox 24" id="24"/>
          <p:cNvSpPr txBox="true"/>
          <p:nvPr/>
        </p:nvSpPr>
        <p:spPr>
          <a:xfrm rot="0">
            <a:off x="767024" y="4380548"/>
            <a:ext cx="3982621" cy="530333"/>
          </a:xfrm>
          <a:prstGeom prst="rect">
            <a:avLst/>
          </a:prstGeom>
        </p:spPr>
        <p:txBody>
          <a:bodyPr anchor="t" rtlCol="false" tIns="0" lIns="0" bIns="0" rIns="0">
            <a:spAutoFit/>
          </a:bodyPr>
          <a:lstStyle/>
          <a:p>
            <a:pPr algn="ctr">
              <a:lnSpc>
                <a:spcPts val="4369"/>
              </a:lnSpc>
            </a:pPr>
            <a:r>
              <a:rPr lang="en-US" sz="3120" b="true">
                <a:solidFill>
                  <a:srgbClr val="FFFFFF"/>
                </a:solidFill>
                <a:latin typeface="Barlow Bold"/>
                <a:ea typeface="Barlow Bold"/>
                <a:cs typeface="Barlow Bold"/>
                <a:sym typeface="Barlow Bold"/>
              </a:rPr>
              <a:t>Job Curation</a:t>
            </a:r>
          </a:p>
        </p:txBody>
      </p:sp>
      <p:sp>
        <p:nvSpPr>
          <p:cNvPr name="TextBox 25" id="25"/>
          <p:cNvSpPr txBox="true"/>
          <p:nvPr/>
        </p:nvSpPr>
        <p:spPr>
          <a:xfrm rot="0">
            <a:off x="5110176" y="4380548"/>
            <a:ext cx="3982621" cy="530352"/>
          </a:xfrm>
          <a:prstGeom prst="rect">
            <a:avLst/>
          </a:prstGeom>
        </p:spPr>
        <p:txBody>
          <a:bodyPr anchor="t" rtlCol="false" tIns="0" lIns="0" bIns="0" rIns="0">
            <a:spAutoFit/>
          </a:bodyPr>
          <a:lstStyle/>
          <a:p>
            <a:pPr algn="ctr">
              <a:lnSpc>
                <a:spcPts val="4368"/>
              </a:lnSpc>
            </a:pPr>
            <a:r>
              <a:rPr lang="en-US" sz="3120" b="true">
                <a:solidFill>
                  <a:srgbClr val="FFFFFF"/>
                </a:solidFill>
                <a:latin typeface="Barlow Bold"/>
                <a:ea typeface="Barlow Bold"/>
                <a:cs typeface="Barlow Bold"/>
                <a:sym typeface="Barlow Bold"/>
              </a:rPr>
              <a:t>Economic Growth</a:t>
            </a:r>
          </a:p>
        </p:txBody>
      </p:sp>
      <p:sp>
        <p:nvSpPr>
          <p:cNvPr name="TextBox 26" id="26"/>
          <p:cNvSpPr txBox="true"/>
          <p:nvPr/>
        </p:nvSpPr>
        <p:spPr>
          <a:xfrm rot="0">
            <a:off x="9454746" y="4380548"/>
            <a:ext cx="3982621" cy="530352"/>
          </a:xfrm>
          <a:prstGeom prst="rect">
            <a:avLst/>
          </a:prstGeom>
        </p:spPr>
        <p:txBody>
          <a:bodyPr anchor="t" rtlCol="false" tIns="0" lIns="0" bIns="0" rIns="0">
            <a:spAutoFit/>
          </a:bodyPr>
          <a:lstStyle/>
          <a:p>
            <a:pPr algn="ctr">
              <a:lnSpc>
                <a:spcPts val="4368"/>
              </a:lnSpc>
            </a:pPr>
            <a:r>
              <a:rPr lang="en-US" sz="3120" b="true">
                <a:solidFill>
                  <a:srgbClr val="FFFFFF"/>
                </a:solidFill>
                <a:latin typeface="Barlow Bold"/>
                <a:ea typeface="Barlow Bold"/>
                <a:cs typeface="Barlow Bold"/>
                <a:sym typeface="Barlow Bold"/>
              </a:rPr>
              <a:t>Business Growth</a:t>
            </a:r>
          </a:p>
        </p:txBody>
      </p:sp>
      <p:sp>
        <p:nvSpPr>
          <p:cNvPr name="TextBox 27" id="27"/>
          <p:cNvSpPr txBox="true"/>
          <p:nvPr/>
        </p:nvSpPr>
        <p:spPr>
          <a:xfrm rot="0">
            <a:off x="13792025" y="4029920"/>
            <a:ext cx="3982621" cy="1082802"/>
          </a:xfrm>
          <a:prstGeom prst="rect">
            <a:avLst/>
          </a:prstGeom>
        </p:spPr>
        <p:txBody>
          <a:bodyPr anchor="t" rtlCol="false" tIns="0" lIns="0" bIns="0" rIns="0">
            <a:spAutoFit/>
          </a:bodyPr>
          <a:lstStyle/>
          <a:p>
            <a:pPr algn="ctr">
              <a:lnSpc>
                <a:spcPts val="4368"/>
              </a:lnSpc>
            </a:pPr>
            <a:r>
              <a:rPr lang="en-US" sz="3120" b="true">
                <a:solidFill>
                  <a:srgbClr val="FFFFFF"/>
                </a:solidFill>
                <a:latin typeface="Barlow Bold"/>
                <a:ea typeface="Barlow Bold"/>
                <a:cs typeface="Barlow Bold"/>
                <a:sym typeface="Barlow Bold"/>
              </a:rPr>
              <a:t>Environmental conservation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C74">
                <a:alpha val="100000"/>
              </a:srgbClr>
            </a:gs>
            <a:gs pos="100000">
              <a:srgbClr val="8B074B">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629396" y="-106092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4" id="4"/>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sp>
        <p:nvSpPr>
          <p:cNvPr name="Freeform 5" id="5"/>
          <p:cNvSpPr/>
          <p:nvPr/>
        </p:nvSpPr>
        <p:spPr>
          <a:xfrm flipH="false" flipV="false" rot="0">
            <a:off x="15873663" y="180584"/>
            <a:ext cx="2259866" cy="1156416"/>
          </a:xfrm>
          <a:custGeom>
            <a:avLst/>
            <a:gdLst/>
            <a:ahLst/>
            <a:cxnLst/>
            <a:rect r="r" b="b" t="t" l="l"/>
            <a:pathLst>
              <a:path h="1156416" w="2259866">
                <a:moveTo>
                  <a:pt x="0" y="0"/>
                </a:moveTo>
                <a:lnTo>
                  <a:pt x="2259865" y="0"/>
                </a:lnTo>
                <a:lnTo>
                  <a:pt x="2259865" y="1156416"/>
                </a:lnTo>
                <a:lnTo>
                  <a:pt x="0" y="1156416"/>
                </a:lnTo>
                <a:lnTo>
                  <a:pt x="0" y="0"/>
                </a:lnTo>
                <a:close/>
              </a:path>
            </a:pathLst>
          </a:custGeom>
          <a:blipFill>
            <a:blip r:embed="rId2"/>
            <a:stretch>
              <a:fillRect l="0" t="0" r="0" b="0"/>
            </a:stretch>
          </a:blipFill>
        </p:spPr>
      </p:sp>
      <p:sp>
        <p:nvSpPr>
          <p:cNvPr name="Freeform 6" id="6"/>
          <p:cNvSpPr/>
          <p:nvPr/>
        </p:nvSpPr>
        <p:spPr>
          <a:xfrm flipH="false" flipV="false" rot="0">
            <a:off x="10051960" y="2025180"/>
            <a:ext cx="7207340" cy="6135249"/>
          </a:xfrm>
          <a:custGeom>
            <a:avLst/>
            <a:gdLst/>
            <a:ahLst/>
            <a:cxnLst/>
            <a:rect r="r" b="b" t="t" l="l"/>
            <a:pathLst>
              <a:path h="6135249" w="7207340">
                <a:moveTo>
                  <a:pt x="0" y="0"/>
                </a:moveTo>
                <a:lnTo>
                  <a:pt x="7207340" y="0"/>
                </a:lnTo>
                <a:lnTo>
                  <a:pt x="7207340" y="6135248"/>
                </a:lnTo>
                <a:lnTo>
                  <a:pt x="0" y="6135248"/>
                </a:lnTo>
                <a:lnTo>
                  <a:pt x="0" y="0"/>
                </a:lnTo>
                <a:close/>
              </a:path>
            </a:pathLst>
          </a:custGeom>
          <a:blipFill>
            <a:blip r:embed="rId3"/>
            <a:stretch>
              <a:fillRect l="0" t="0" r="0" b="0"/>
            </a:stretch>
          </a:blipFill>
        </p:spPr>
      </p:sp>
      <p:sp>
        <p:nvSpPr>
          <p:cNvPr name="TextBox 7" id="7"/>
          <p:cNvSpPr txBox="true"/>
          <p:nvPr/>
        </p:nvSpPr>
        <p:spPr>
          <a:xfrm rot="0">
            <a:off x="3480782" y="380050"/>
            <a:ext cx="11779977" cy="1125850"/>
          </a:xfrm>
          <a:prstGeom prst="rect">
            <a:avLst/>
          </a:prstGeom>
        </p:spPr>
        <p:txBody>
          <a:bodyPr anchor="t" rtlCol="false" tIns="0" lIns="0" bIns="0" rIns="0">
            <a:spAutoFit/>
          </a:bodyPr>
          <a:lstStyle/>
          <a:p>
            <a:pPr algn="l">
              <a:lnSpc>
                <a:spcPts val="8820"/>
              </a:lnSpc>
            </a:pPr>
            <a:r>
              <a:rPr lang="en-US" sz="6300" b="true">
                <a:solidFill>
                  <a:srgbClr val="FFFFFF"/>
                </a:solidFill>
                <a:latin typeface="Poppins Bold"/>
                <a:ea typeface="Poppins Bold"/>
                <a:cs typeface="Poppins Bold"/>
                <a:sym typeface="Poppins Bold"/>
              </a:rPr>
              <a:t>Security &amp; Data Integrity</a:t>
            </a:r>
          </a:p>
        </p:txBody>
      </p:sp>
      <p:sp>
        <p:nvSpPr>
          <p:cNvPr name="TextBox 8" id="8"/>
          <p:cNvSpPr txBox="true"/>
          <p:nvPr/>
        </p:nvSpPr>
        <p:spPr>
          <a:xfrm rot="0">
            <a:off x="811399" y="3134360"/>
            <a:ext cx="6846626" cy="4182399"/>
          </a:xfrm>
          <a:prstGeom prst="rect">
            <a:avLst/>
          </a:prstGeom>
        </p:spPr>
        <p:txBody>
          <a:bodyPr anchor="t" rtlCol="false" tIns="0" lIns="0" bIns="0" rIns="0">
            <a:spAutoFit/>
          </a:bodyPr>
          <a:lstStyle/>
          <a:p>
            <a:pPr algn="ctr">
              <a:lnSpc>
                <a:spcPts val="2776"/>
              </a:lnSpc>
            </a:pPr>
            <a:r>
              <a:rPr lang="en-US" sz="1983">
                <a:solidFill>
                  <a:srgbClr val="FFFFFF"/>
                </a:solidFill>
                <a:latin typeface="Poppins"/>
                <a:ea typeface="Poppins"/>
                <a:cs typeface="Poppins"/>
                <a:sym typeface="Poppins"/>
              </a:rPr>
              <a:t>UUID v4 (Universally Unique Identifier version 4) is a type of identifier commonly used in cybersecurity and software development to uniquely identify objects or entities in a system. It is a *randomly generated* identifier and is part of the broader UUID standard defined by [RFC 4122].</a:t>
            </a:r>
          </a:p>
          <a:p>
            <a:pPr algn="ctr">
              <a:lnSpc>
                <a:spcPts val="2776"/>
              </a:lnSpc>
            </a:pPr>
          </a:p>
          <a:p>
            <a:pPr algn="ctr">
              <a:lnSpc>
                <a:spcPts val="2776"/>
              </a:lnSpc>
              <a:spcBef>
                <a:spcPct val="0"/>
              </a:spcBef>
            </a:pPr>
            <a:r>
              <a:rPr lang="en-US" sz="1983">
                <a:solidFill>
                  <a:srgbClr val="FFFFFF"/>
                </a:solidFill>
                <a:latin typeface="Poppins"/>
                <a:ea typeface="Poppins"/>
                <a:cs typeface="Poppins"/>
                <a:sym typeface="Poppins"/>
              </a:rPr>
              <a:t>Making use of UUID based mapping, we do not need real-time location at all times, instead we map your locations based on major zones, thus preventing load on our application while also helping us push the most relevant alerts.</a:t>
            </a:r>
          </a:p>
        </p:txBody>
      </p:sp>
      <p:sp>
        <p:nvSpPr>
          <p:cNvPr name="TextBox 9" id="9"/>
          <p:cNvSpPr txBox="true"/>
          <p:nvPr/>
        </p:nvSpPr>
        <p:spPr>
          <a:xfrm rot="0">
            <a:off x="679635" y="2239823"/>
            <a:ext cx="6559485" cy="84391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Poppins"/>
                <a:ea typeface="Poppins"/>
                <a:cs typeface="Poppins"/>
                <a:sym typeface="Poppins"/>
              </a:rPr>
              <a:t>Keep you safe at all times(without stalking...)</a:t>
            </a:r>
          </a:p>
        </p:txBody>
      </p:sp>
      <p:sp>
        <p:nvSpPr>
          <p:cNvPr name="AutoShape 10" id="10"/>
          <p:cNvSpPr/>
          <p:nvPr/>
        </p:nvSpPr>
        <p:spPr>
          <a:xfrm>
            <a:off x="9144000" y="1897380"/>
            <a:ext cx="0" cy="6492240"/>
          </a:xfrm>
          <a:prstGeom prst="line">
            <a:avLst/>
          </a:prstGeom>
          <a:ln cap="flat" w="76200">
            <a:solidFill>
              <a:srgbClr val="5E17EB"/>
            </a:solidFill>
            <a:prstDash val="solid"/>
            <a:headEnd type="none" len="sm" w="sm"/>
            <a:tailEnd type="none" len="sm" w="sm"/>
          </a:ln>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4E55FE">
                <a:alpha val="645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812197" y="2295018"/>
            <a:ext cx="16663607" cy="7515542"/>
          </a:xfrm>
          <a:custGeom>
            <a:avLst/>
            <a:gdLst/>
            <a:ahLst/>
            <a:cxnLst/>
            <a:rect r="r" b="b" t="t" l="l"/>
            <a:pathLst>
              <a:path h="7515542" w="16663607">
                <a:moveTo>
                  <a:pt x="0" y="0"/>
                </a:moveTo>
                <a:lnTo>
                  <a:pt x="16663606" y="0"/>
                </a:lnTo>
                <a:lnTo>
                  <a:pt x="16663606" y="7515543"/>
                </a:lnTo>
                <a:lnTo>
                  <a:pt x="0" y="7515543"/>
                </a:lnTo>
                <a:lnTo>
                  <a:pt x="0" y="0"/>
                </a:lnTo>
                <a:close/>
              </a:path>
            </a:pathLst>
          </a:custGeom>
          <a:blipFill>
            <a:blip r:embed="rId2"/>
            <a:stretch>
              <a:fillRect l="0" t="0" r="-13107" b="0"/>
            </a:stretch>
          </a:blipFill>
        </p:spPr>
      </p:sp>
      <p:sp>
        <p:nvSpPr>
          <p:cNvPr name="TextBox 3" id="3"/>
          <p:cNvSpPr txBox="true"/>
          <p:nvPr/>
        </p:nvSpPr>
        <p:spPr>
          <a:xfrm rot="0">
            <a:off x="3625936" y="219213"/>
            <a:ext cx="11036127" cy="1095370"/>
          </a:xfrm>
          <a:prstGeom prst="rect">
            <a:avLst/>
          </a:prstGeom>
        </p:spPr>
        <p:txBody>
          <a:bodyPr anchor="t" rtlCol="false" tIns="0" lIns="0" bIns="0" rIns="0">
            <a:spAutoFit/>
          </a:bodyPr>
          <a:lstStyle/>
          <a:p>
            <a:pPr algn="ctr">
              <a:lnSpc>
                <a:spcPts val="8400"/>
              </a:lnSpc>
            </a:pPr>
            <a:r>
              <a:rPr lang="en-US" sz="6000" b="true">
                <a:solidFill>
                  <a:srgbClr val="030468"/>
                </a:solidFill>
                <a:latin typeface="Poppins Bold"/>
                <a:ea typeface="Poppins Bold"/>
                <a:cs typeface="Poppins Bold"/>
                <a:sym typeface="Poppins Bold"/>
              </a:rPr>
              <a:t>PROJECT TIMELINE</a:t>
            </a:r>
          </a:p>
        </p:txBody>
      </p:sp>
      <p:sp>
        <p:nvSpPr>
          <p:cNvPr name="AutoShape 4" id="4"/>
          <p:cNvSpPr/>
          <p:nvPr/>
        </p:nvSpPr>
        <p:spPr>
          <a:xfrm>
            <a:off x="2244291" y="2123574"/>
            <a:ext cx="9309022" cy="0"/>
          </a:xfrm>
          <a:prstGeom prst="line">
            <a:avLst/>
          </a:prstGeom>
          <a:ln cap="flat" w="38100">
            <a:solidFill>
              <a:srgbClr val="67BB0F"/>
            </a:solidFill>
            <a:prstDash val="solid"/>
            <a:headEnd type="arrow" len="sm" w="med"/>
            <a:tailEnd type="arrow" len="sm" w="med"/>
          </a:ln>
        </p:spPr>
      </p:sp>
      <p:sp>
        <p:nvSpPr>
          <p:cNvPr name="AutoShape 5" id="5"/>
          <p:cNvSpPr/>
          <p:nvPr/>
        </p:nvSpPr>
        <p:spPr>
          <a:xfrm flipV="true">
            <a:off x="11708098" y="2123574"/>
            <a:ext cx="5675027" cy="0"/>
          </a:xfrm>
          <a:prstGeom prst="line">
            <a:avLst/>
          </a:prstGeom>
          <a:ln cap="flat" w="38100">
            <a:solidFill>
              <a:srgbClr val="993434"/>
            </a:solidFill>
            <a:prstDash val="solid"/>
            <a:headEnd type="arrow" len="sm" w="med"/>
            <a:tailEnd type="arrow" len="sm" w="med"/>
          </a:ln>
        </p:spPr>
      </p:sp>
      <p:sp>
        <p:nvSpPr>
          <p:cNvPr name="TextBox 6" id="6"/>
          <p:cNvSpPr txBox="true"/>
          <p:nvPr/>
        </p:nvSpPr>
        <p:spPr>
          <a:xfrm rot="0">
            <a:off x="4996506" y="1552709"/>
            <a:ext cx="1773873" cy="448310"/>
          </a:xfrm>
          <a:prstGeom prst="rect">
            <a:avLst/>
          </a:prstGeom>
        </p:spPr>
        <p:txBody>
          <a:bodyPr anchor="t" rtlCol="false" tIns="0" lIns="0" bIns="0" rIns="0">
            <a:spAutoFit/>
          </a:bodyPr>
          <a:lstStyle/>
          <a:p>
            <a:pPr algn="ctr">
              <a:lnSpc>
                <a:spcPts val="3640"/>
              </a:lnSpc>
            </a:pPr>
            <a:r>
              <a:rPr lang="en-US" sz="2600">
                <a:solidFill>
                  <a:srgbClr val="030468"/>
                </a:solidFill>
                <a:latin typeface="Canva Sans"/>
                <a:ea typeface="Canva Sans"/>
                <a:cs typeface="Canva Sans"/>
                <a:sym typeface="Canva Sans"/>
              </a:rPr>
              <a:t>Completed</a:t>
            </a:r>
          </a:p>
        </p:txBody>
      </p:sp>
      <p:sp>
        <p:nvSpPr>
          <p:cNvPr name="TextBox 7" id="7"/>
          <p:cNvSpPr txBox="true"/>
          <p:nvPr/>
        </p:nvSpPr>
        <p:spPr>
          <a:xfrm rot="0">
            <a:off x="13678766" y="1552709"/>
            <a:ext cx="1554798" cy="448310"/>
          </a:xfrm>
          <a:prstGeom prst="rect">
            <a:avLst/>
          </a:prstGeom>
        </p:spPr>
        <p:txBody>
          <a:bodyPr anchor="t" rtlCol="false" tIns="0" lIns="0" bIns="0" rIns="0">
            <a:spAutoFit/>
          </a:bodyPr>
          <a:lstStyle/>
          <a:p>
            <a:pPr algn="ctr">
              <a:lnSpc>
                <a:spcPts val="3640"/>
              </a:lnSpc>
            </a:pPr>
            <a:r>
              <a:rPr lang="en-US" sz="2600">
                <a:solidFill>
                  <a:srgbClr val="030468"/>
                </a:solidFill>
                <a:latin typeface="Canva Sans"/>
                <a:ea typeface="Canva Sans"/>
                <a:cs typeface="Canva Sans"/>
                <a:sym typeface="Canva Sans"/>
              </a:rPr>
              <a:t>Projected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4E55FE">
                <a:alpha val="64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29396" y="-106092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4" id="4"/>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grpSp>
        <p:nvGrpSpPr>
          <p:cNvPr name="Group 5" id="5"/>
          <p:cNvGrpSpPr/>
          <p:nvPr/>
        </p:nvGrpSpPr>
        <p:grpSpPr>
          <a:xfrm rot="0">
            <a:off x="12857641" y="-3603630"/>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just" marL="323850" indent="-161925" lvl="1">
                <a:lnSpc>
                  <a:spcPts val="2100"/>
                </a:lnSpc>
                <a:spcBef>
                  <a:spcPct val="0"/>
                </a:spcBef>
                <a:buFont typeface="Arial"/>
                <a:buChar char="•"/>
              </a:pPr>
            </a:p>
          </p:txBody>
        </p:sp>
      </p:grpSp>
      <p:grpSp>
        <p:nvGrpSpPr>
          <p:cNvPr name="Group 8" id="8"/>
          <p:cNvGrpSpPr/>
          <p:nvPr/>
        </p:nvGrpSpPr>
        <p:grpSpPr>
          <a:xfrm rot="0">
            <a:off x="11001555" y="-5140854"/>
            <a:ext cx="12102391" cy="1210239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gradFill>
                <a:gsLst>
                  <a:gs pos="0">
                    <a:srgbClr val="000C74">
                      <a:alpha val="20000"/>
                    </a:srgbClr>
                  </a:gs>
                  <a:gs pos="100000">
                    <a:srgbClr val="9154CB">
                      <a:alpha val="20000"/>
                    </a:srgbClr>
                  </a:gs>
                </a:gsLst>
                <a:lin ang="5400000"/>
              </a:gradFill>
              <a:prstDash val="solid"/>
              <a:miter/>
            </a:ln>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marL="0" indent="0" lvl="0">
                <a:lnSpc>
                  <a:spcPts val="2342"/>
                </a:lnSpc>
                <a:spcBef>
                  <a:spcPct val="0"/>
                </a:spcBef>
              </a:pPr>
            </a:p>
          </p:txBody>
        </p:sp>
      </p:grpSp>
      <p:grpSp>
        <p:nvGrpSpPr>
          <p:cNvPr name="Group 11" id="11"/>
          <p:cNvGrpSpPr/>
          <p:nvPr/>
        </p:nvGrpSpPr>
        <p:grpSpPr>
          <a:xfrm rot="0">
            <a:off x="2171461" y="3224249"/>
            <a:ext cx="13945079" cy="3838501"/>
            <a:chOff x="0" y="0"/>
            <a:chExt cx="3672778" cy="1010963"/>
          </a:xfrm>
        </p:grpSpPr>
        <p:sp>
          <p:nvSpPr>
            <p:cNvPr name="Freeform 12" id="12"/>
            <p:cNvSpPr/>
            <p:nvPr/>
          </p:nvSpPr>
          <p:spPr>
            <a:xfrm flipH="false" flipV="false" rot="0">
              <a:off x="0" y="0"/>
              <a:ext cx="3672778" cy="1010963"/>
            </a:xfrm>
            <a:custGeom>
              <a:avLst/>
              <a:gdLst/>
              <a:ahLst/>
              <a:cxnLst/>
              <a:rect r="r" b="b" t="t" l="l"/>
              <a:pathLst>
                <a:path h="1010963" w="3672778">
                  <a:moveTo>
                    <a:pt x="17210" y="0"/>
                  </a:moveTo>
                  <a:lnTo>
                    <a:pt x="3655568" y="0"/>
                  </a:lnTo>
                  <a:cubicBezTo>
                    <a:pt x="3660132" y="0"/>
                    <a:pt x="3664509" y="1813"/>
                    <a:pt x="3667737" y="5041"/>
                  </a:cubicBezTo>
                  <a:cubicBezTo>
                    <a:pt x="3670965" y="8268"/>
                    <a:pt x="3672778" y="12646"/>
                    <a:pt x="3672778" y="17210"/>
                  </a:cubicBezTo>
                  <a:lnTo>
                    <a:pt x="3672778" y="993753"/>
                  </a:lnTo>
                  <a:cubicBezTo>
                    <a:pt x="3672778" y="998317"/>
                    <a:pt x="3670965" y="1002695"/>
                    <a:pt x="3667737" y="1005923"/>
                  </a:cubicBezTo>
                  <a:cubicBezTo>
                    <a:pt x="3664509" y="1009150"/>
                    <a:pt x="3660132" y="1010963"/>
                    <a:pt x="3655568" y="1010963"/>
                  </a:cubicBezTo>
                  <a:lnTo>
                    <a:pt x="17210" y="1010963"/>
                  </a:lnTo>
                  <a:cubicBezTo>
                    <a:pt x="12646" y="1010963"/>
                    <a:pt x="8268" y="1009150"/>
                    <a:pt x="5041" y="1005923"/>
                  </a:cubicBezTo>
                  <a:cubicBezTo>
                    <a:pt x="1813" y="1002695"/>
                    <a:pt x="0" y="998317"/>
                    <a:pt x="0" y="993753"/>
                  </a:cubicBezTo>
                  <a:lnTo>
                    <a:pt x="0" y="17210"/>
                  </a:lnTo>
                  <a:cubicBezTo>
                    <a:pt x="0" y="12646"/>
                    <a:pt x="1813" y="8268"/>
                    <a:pt x="5041" y="5041"/>
                  </a:cubicBezTo>
                  <a:cubicBezTo>
                    <a:pt x="8268" y="1813"/>
                    <a:pt x="12646" y="0"/>
                    <a:pt x="17210" y="0"/>
                  </a:cubicBezTo>
                  <a:close/>
                </a:path>
              </a:pathLst>
            </a:custGeom>
            <a:solidFill>
              <a:srgbClr val="081269"/>
            </a:solidFill>
          </p:spPr>
        </p:sp>
        <p:sp>
          <p:nvSpPr>
            <p:cNvPr name="TextBox 13" id="13"/>
            <p:cNvSpPr txBox="true"/>
            <p:nvPr/>
          </p:nvSpPr>
          <p:spPr>
            <a:xfrm>
              <a:off x="0" y="-152400"/>
              <a:ext cx="3672778" cy="1163363"/>
            </a:xfrm>
            <a:prstGeom prst="rect">
              <a:avLst/>
            </a:prstGeom>
          </p:spPr>
          <p:txBody>
            <a:bodyPr anchor="ctr" rtlCol="false" tIns="50800" lIns="50800" bIns="50800" rIns="50800"/>
            <a:lstStyle/>
            <a:p>
              <a:pPr algn="ctr">
                <a:lnSpc>
                  <a:spcPts val="4399"/>
                </a:lnSpc>
              </a:pPr>
              <a:r>
                <a:rPr lang="en-US" sz="2499">
                  <a:solidFill>
                    <a:srgbClr val="FFFFFF"/>
                  </a:solidFill>
                  <a:latin typeface="Poppins"/>
                  <a:ea typeface="Poppins"/>
                  <a:cs typeface="Poppins"/>
                  <a:sym typeface="Poppins"/>
                </a:rPr>
                <a:t>                               has been created in keeping with the aim of The Ministry of Earth and Sciences to enable tourists to remain safe while enjoying their favourite activities, by the dint of prompt alerts, user-friendly interface and easy access to emergency services.</a:t>
              </a:r>
            </a:p>
          </p:txBody>
        </p:sp>
      </p:grpSp>
      <p:sp>
        <p:nvSpPr>
          <p:cNvPr name="Freeform 14" id="14"/>
          <p:cNvSpPr/>
          <p:nvPr/>
        </p:nvSpPr>
        <p:spPr>
          <a:xfrm flipH="false" flipV="false" rot="0">
            <a:off x="14638559" y="280833"/>
            <a:ext cx="3443287" cy="1495733"/>
          </a:xfrm>
          <a:custGeom>
            <a:avLst/>
            <a:gdLst/>
            <a:ahLst/>
            <a:cxnLst/>
            <a:rect r="r" b="b" t="t" l="l"/>
            <a:pathLst>
              <a:path h="1495733" w="3443287">
                <a:moveTo>
                  <a:pt x="0" y="0"/>
                </a:moveTo>
                <a:lnTo>
                  <a:pt x="3443286" y="0"/>
                </a:lnTo>
                <a:lnTo>
                  <a:pt x="3443286" y="1495734"/>
                </a:lnTo>
                <a:lnTo>
                  <a:pt x="0" y="1495734"/>
                </a:lnTo>
                <a:lnTo>
                  <a:pt x="0" y="0"/>
                </a:lnTo>
                <a:close/>
              </a:path>
            </a:pathLst>
          </a:custGeom>
          <a:blipFill>
            <a:blip r:embed="rId2"/>
            <a:stretch>
              <a:fillRect l="-82024" t="0" r="-157462" b="0"/>
            </a:stretch>
          </a:blipFill>
        </p:spPr>
      </p:sp>
      <p:sp>
        <p:nvSpPr>
          <p:cNvPr name="TextBox 15" id="15"/>
          <p:cNvSpPr txBox="true"/>
          <p:nvPr/>
        </p:nvSpPr>
        <p:spPr>
          <a:xfrm rot="0">
            <a:off x="1969473" y="3670715"/>
            <a:ext cx="3627775" cy="1076802"/>
          </a:xfrm>
          <a:prstGeom prst="rect">
            <a:avLst/>
          </a:prstGeom>
        </p:spPr>
        <p:txBody>
          <a:bodyPr anchor="t" rtlCol="false" tIns="0" lIns="0" bIns="0" rIns="0">
            <a:spAutoFit/>
          </a:bodyPr>
          <a:lstStyle/>
          <a:p>
            <a:pPr algn="ctr">
              <a:lnSpc>
                <a:spcPts val="8679"/>
              </a:lnSpc>
            </a:pPr>
            <a:r>
              <a:rPr lang="en-US" sz="6199" b="true">
                <a:solidFill>
                  <a:srgbClr val="FFFFFF"/>
                </a:solidFill>
                <a:latin typeface="The Seasons Bold"/>
                <a:ea typeface="The Seasons Bold"/>
                <a:cs typeface="The Seasons Bold"/>
                <a:sym typeface="The Seasons Bold"/>
              </a:rPr>
              <a:t>Kshitij</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C74">
                <a:alpha val="100000"/>
              </a:srgbClr>
            </a:gs>
            <a:gs pos="100000">
              <a:srgbClr val="8B074B">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629396" y="-106092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4" id="4"/>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sp>
        <p:nvSpPr>
          <p:cNvPr name="Freeform 5" id="5"/>
          <p:cNvSpPr/>
          <p:nvPr/>
        </p:nvSpPr>
        <p:spPr>
          <a:xfrm flipH="false" flipV="false" rot="0">
            <a:off x="15873663" y="9525"/>
            <a:ext cx="2259866" cy="1156416"/>
          </a:xfrm>
          <a:custGeom>
            <a:avLst/>
            <a:gdLst/>
            <a:ahLst/>
            <a:cxnLst/>
            <a:rect r="r" b="b" t="t" l="l"/>
            <a:pathLst>
              <a:path h="1156416" w="2259866">
                <a:moveTo>
                  <a:pt x="0" y="0"/>
                </a:moveTo>
                <a:lnTo>
                  <a:pt x="2259865" y="0"/>
                </a:lnTo>
                <a:lnTo>
                  <a:pt x="2259865" y="1156416"/>
                </a:lnTo>
                <a:lnTo>
                  <a:pt x="0" y="1156416"/>
                </a:lnTo>
                <a:lnTo>
                  <a:pt x="0" y="0"/>
                </a:lnTo>
                <a:close/>
              </a:path>
            </a:pathLst>
          </a:custGeom>
          <a:blipFill>
            <a:blip r:embed="rId2"/>
            <a:stretch>
              <a:fillRect l="0" t="0" r="0" b="0"/>
            </a:stretch>
          </a:blipFill>
        </p:spPr>
      </p:sp>
      <p:graphicFrame>
        <p:nvGraphicFramePr>
          <p:cNvPr name="Table 6" id="6"/>
          <p:cNvGraphicFramePr>
            <a:graphicFrameLocks noGrp="true"/>
          </p:cNvGraphicFramePr>
          <p:nvPr/>
        </p:nvGraphicFramePr>
        <p:xfrm>
          <a:off x="971177" y="1165941"/>
          <a:ext cx="16345646" cy="6372225"/>
        </p:xfrm>
        <a:graphic>
          <a:graphicData uri="http://schemas.openxmlformats.org/drawingml/2006/table">
            <a:tbl>
              <a:tblPr/>
              <a:tblGrid>
                <a:gridCol w="4349185"/>
                <a:gridCol w="6977371"/>
                <a:gridCol w="5019090"/>
              </a:tblGrid>
              <a:tr h="910318">
                <a:tc>
                  <a:txBody>
                    <a:bodyPr anchor="t" rtlCol="false"/>
                    <a:lstStyle/>
                    <a:p>
                      <a:pPr algn="ctr">
                        <a:lnSpc>
                          <a:spcPts val="2772"/>
                        </a:lnSpc>
                        <a:defRPr/>
                      </a:pPr>
                      <a:r>
                        <a:rPr lang="en-US" sz="1980" b="true">
                          <a:solidFill>
                            <a:srgbClr val="000000"/>
                          </a:solidFill>
                          <a:latin typeface="Poppins Bold"/>
                          <a:ea typeface="Poppins Bold"/>
                          <a:cs typeface="Poppins Bold"/>
                          <a:sym typeface="Poppins Bold"/>
                        </a:rPr>
                        <a:t>NAME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gradFill rotWithShape="true">
                      <a:gsLst>
                        <a:gs pos="0">
                          <a:srgbClr val="FFFFFF">
                            <a:alpha val="100000"/>
                          </a:srgbClr>
                        </a:gs>
                        <a:gs pos="100000">
                          <a:srgbClr val="C7C9FF">
                            <a:alpha val="64500"/>
                          </a:srgbClr>
                        </a:gs>
                      </a:gsLst>
                      <a:lin ang="5400000"/>
                    </a:gradFill>
                  </a:tcPr>
                </a:tc>
                <a:tc>
                  <a:txBody>
                    <a:bodyPr anchor="t" rtlCol="false"/>
                    <a:lstStyle/>
                    <a:p>
                      <a:pPr algn="ctr">
                        <a:lnSpc>
                          <a:spcPts val="2772"/>
                        </a:lnSpc>
                        <a:defRPr/>
                      </a:pPr>
                      <a:r>
                        <a:rPr lang="en-US" sz="1980" b="true">
                          <a:solidFill>
                            <a:srgbClr val="000000"/>
                          </a:solidFill>
                          <a:latin typeface="Poppins Bold"/>
                          <a:ea typeface="Poppins Bold"/>
                          <a:cs typeface="Poppins Bold"/>
                          <a:sym typeface="Poppins Bold"/>
                        </a:rPr>
                        <a:t>EMAIL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gradFill rotWithShape="true">
                      <a:gsLst>
                        <a:gs pos="0">
                          <a:srgbClr val="FFFFFF">
                            <a:alpha val="100000"/>
                          </a:srgbClr>
                        </a:gs>
                        <a:gs pos="100000">
                          <a:srgbClr val="C7C9FF">
                            <a:alpha val="64500"/>
                          </a:srgbClr>
                        </a:gs>
                      </a:gsLst>
                      <a:lin ang="5400000"/>
                    </a:gradFill>
                  </a:tcPr>
                </a:tc>
                <a:tc>
                  <a:txBody>
                    <a:bodyPr anchor="t" rtlCol="false"/>
                    <a:lstStyle/>
                    <a:p>
                      <a:pPr algn="ctr">
                        <a:lnSpc>
                          <a:spcPts val="2772"/>
                        </a:lnSpc>
                        <a:defRPr/>
                      </a:pPr>
                      <a:r>
                        <a:rPr lang="en-US" sz="1980" b="true">
                          <a:solidFill>
                            <a:srgbClr val="000000"/>
                          </a:solidFill>
                          <a:latin typeface="Poppins Bold"/>
                          <a:ea typeface="Poppins Bold"/>
                          <a:cs typeface="Poppins Bold"/>
                          <a:sym typeface="Poppins Bold"/>
                        </a:rPr>
                        <a:t>PhNO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gradFill rotWithShape="true">
                      <a:gsLst>
                        <a:gs pos="0">
                          <a:srgbClr val="FFFFFF">
                            <a:alpha val="100000"/>
                          </a:srgbClr>
                        </a:gs>
                        <a:gs pos="100000">
                          <a:srgbClr val="C7C9FF">
                            <a:alpha val="64500"/>
                          </a:srgbClr>
                        </a:gs>
                      </a:gsLst>
                      <a:lin ang="5400000"/>
                    </a:gradFill>
                  </a:tcPr>
                </a:tc>
              </a:tr>
              <a:tr h="910318">
                <a:tc>
                  <a:txBody>
                    <a:bodyPr anchor="t" rtlCol="false"/>
                    <a:lstStyle/>
                    <a:p>
                      <a:pPr algn="ctr">
                        <a:lnSpc>
                          <a:spcPts val="2772"/>
                        </a:lnSpc>
                        <a:defRPr/>
                      </a:pPr>
                      <a:r>
                        <a:rPr lang="en-US" sz="1980">
                          <a:solidFill>
                            <a:srgbClr val="FFFFFF"/>
                          </a:solidFill>
                          <a:latin typeface="Poppins"/>
                          <a:ea typeface="Poppins"/>
                          <a:cs typeface="Poppins"/>
                          <a:sym typeface="Poppins"/>
                        </a:rPr>
                        <a:t>Zaid Mahmud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72"/>
                        </a:lnSpc>
                        <a:defRPr/>
                      </a:pPr>
                      <a:r>
                        <a:rPr lang="en-US" sz="1980">
                          <a:solidFill>
                            <a:srgbClr val="FFFFFF"/>
                          </a:solidFill>
                          <a:latin typeface="Poppins"/>
                          <a:ea typeface="Poppins"/>
                          <a:cs typeface="Poppins"/>
                          <a:sym typeface="Poppins"/>
                        </a:rPr>
                        <a:t>itssubi76@gmail.com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72"/>
                        </a:lnSpc>
                        <a:defRPr/>
                      </a:pPr>
                      <a:r>
                        <a:rPr lang="en-US" sz="1980">
                          <a:solidFill>
                            <a:srgbClr val="FFFFFF"/>
                          </a:solidFill>
                          <a:latin typeface="Poppins"/>
                          <a:ea typeface="Poppins"/>
                          <a:cs typeface="Poppins"/>
                          <a:sym typeface="Poppins"/>
                        </a:rPr>
                        <a:t>7595995214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10318">
                <a:tc>
                  <a:txBody>
                    <a:bodyPr anchor="t" rtlCol="false"/>
                    <a:lstStyle/>
                    <a:p>
                      <a:pPr algn="ctr">
                        <a:lnSpc>
                          <a:spcPts val="2772"/>
                        </a:lnSpc>
                        <a:defRPr/>
                      </a:pPr>
                      <a:r>
                        <a:rPr lang="en-US" sz="1980">
                          <a:solidFill>
                            <a:srgbClr val="FFFFFF"/>
                          </a:solidFill>
                          <a:latin typeface="Poppins"/>
                          <a:ea typeface="Poppins"/>
                          <a:cs typeface="Poppins"/>
                          <a:sym typeface="Poppins"/>
                        </a:rPr>
                        <a:t>Sayan Ganguly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72"/>
                        </a:lnSpc>
                        <a:defRPr/>
                      </a:pPr>
                      <a:r>
                        <a:rPr lang="en-US" sz="1980">
                          <a:solidFill>
                            <a:srgbClr val="FFFFFF"/>
                          </a:solidFill>
                          <a:latin typeface="Poppins"/>
                          <a:ea typeface="Poppins"/>
                          <a:cs typeface="Poppins"/>
                          <a:sym typeface="Poppins"/>
                        </a:rPr>
                        <a:t>sayanganguly128@gmail.com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72"/>
                        </a:lnSpc>
                        <a:defRPr/>
                      </a:pPr>
                      <a:r>
                        <a:rPr lang="en-US" sz="1980">
                          <a:solidFill>
                            <a:srgbClr val="FFFFFF"/>
                          </a:solidFill>
                          <a:latin typeface="Poppins"/>
                          <a:ea typeface="Poppins"/>
                          <a:cs typeface="Poppins"/>
                          <a:sym typeface="Poppins"/>
                        </a:rPr>
                        <a:t>7903940824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10318">
                <a:tc>
                  <a:txBody>
                    <a:bodyPr anchor="t" rtlCol="false"/>
                    <a:lstStyle/>
                    <a:p>
                      <a:pPr algn="ctr">
                        <a:lnSpc>
                          <a:spcPts val="2771"/>
                        </a:lnSpc>
                        <a:defRPr/>
                      </a:pPr>
                      <a:r>
                        <a:rPr lang="en-US" sz="1979">
                          <a:solidFill>
                            <a:srgbClr val="FFFFFF"/>
                          </a:solidFill>
                          <a:latin typeface="Arimo"/>
                          <a:ea typeface="Arimo"/>
                          <a:cs typeface="Arimo"/>
                          <a:sym typeface="Arimo"/>
                        </a:rPr>
                        <a:t>Urnisha Paul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72"/>
                        </a:lnSpc>
                        <a:defRPr/>
                      </a:pPr>
                      <a:r>
                        <a:rPr lang="en-US" sz="1980">
                          <a:solidFill>
                            <a:srgbClr val="FFFFFF"/>
                          </a:solidFill>
                          <a:latin typeface="Poppins"/>
                          <a:ea typeface="Poppins"/>
                          <a:cs typeface="Poppins"/>
                          <a:sym typeface="Poppins"/>
                        </a:rPr>
                        <a:t>urnishapaul05@gmail.com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72"/>
                        </a:lnSpc>
                        <a:defRPr/>
                      </a:pPr>
                      <a:r>
                        <a:rPr lang="en-US" sz="1980">
                          <a:solidFill>
                            <a:srgbClr val="FFFFFF"/>
                          </a:solidFill>
                          <a:latin typeface="Poppins"/>
                          <a:ea typeface="Poppins"/>
                          <a:cs typeface="Poppins"/>
                          <a:sym typeface="Poppins"/>
                        </a:rPr>
                        <a:t>7908659711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10318">
                <a:tc>
                  <a:txBody>
                    <a:bodyPr anchor="t" rtlCol="false"/>
                    <a:lstStyle/>
                    <a:p>
                      <a:pPr algn="ctr">
                        <a:lnSpc>
                          <a:spcPts val="2772"/>
                        </a:lnSpc>
                        <a:defRPr/>
                      </a:pPr>
                      <a:r>
                        <a:rPr lang="en-US" sz="1980">
                          <a:solidFill>
                            <a:srgbClr val="FFFFFF"/>
                          </a:solidFill>
                          <a:latin typeface="Poppins"/>
                          <a:ea typeface="Poppins"/>
                          <a:cs typeface="Poppins"/>
                          <a:sym typeface="Poppins"/>
                        </a:rPr>
                        <a:t>Diptesh Karmokar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72"/>
                        </a:lnSpc>
                        <a:defRPr/>
                      </a:pPr>
                      <a:r>
                        <a:rPr lang="en-US" sz="1980">
                          <a:solidFill>
                            <a:srgbClr val="FFFFFF"/>
                          </a:solidFill>
                          <a:latin typeface="Poppins"/>
                          <a:ea typeface="Poppins"/>
                          <a:cs typeface="Poppins"/>
                          <a:sym typeface="Poppins"/>
                        </a:rPr>
                        <a:t>dk2615@cse.jgec.ac.in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72"/>
                        </a:lnSpc>
                        <a:defRPr/>
                      </a:pPr>
                      <a:r>
                        <a:rPr lang="en-US" sz="1980">
                          <a:solidFill>
                            <a:srgbClr val="FFFFFF"/>
                          </a:solidFill>
                          <a:latin typeface="Poppins"/>
                          <a:ea typeface="Poppins"/>
                          <a:cs typeface="Poppins"/>
                          <a:sym typeface="Poppins"/>
                        </a:rPr>
                        <a:t>8900348163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10318">
                <a:tc>
                  <a:txBody>
                    <a:bodyPr anchor="t" rtlCol="false"/>
                    <a:lstStyle/>
                    <a:p>
                      <a:pPr algn="ctr">
                        <a:lnSpc>
                          <a:spcPts val="2772"/>
                        </a:lnSpc>
                        <a:defRPr/>
                      </a:pPr>
                      <a:r>
                        <a:rPr lang="en-US" sz="1980">
                          <a:solidFill>
                            <a:srgbClr val="FFFFFF"/>
                          </a:solidFill>
                          <a:latin typeface="Poppins"/>
                          <a:ea typeface="Poppins"/>
                          <a:cs typeface="Poppins"/>
                          <a:sym typeface="Poppins"/>
                        </a:rPr>
                        <a:t>Sampurno Sarkar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72"/>
                        </a:lnSpc>
                        <a:defRPr/>
                      </a:pPr>
                      <a:r>
                        <a:rPr lang="en-US" sz="1980">
                          <a:solidFill>
                            <a:srgbClr val="FFFFFF"/>
                          </a:solidFill>
                          <a:latin typeface="Poppins"/>
                          <a:ea typeface="Poppins"/>
                          <a:cs typeface="Poppins"/>
                          <a:sym typeface="Poppins"/>
                        </a:rPr>
                        <a:t>sampurnosarkar.ind@gmail.com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72"/>
                        </a:lnSpc>
                        <a:defRPr/>
                      </a:pPr>
                      <a:r>
                        <a:rPr lang="en-US" sz="1980">
                          <a:solidFill>
                            <a:srgbClr val="FFFFFF"/>
                          </a:solidFill>
                          <a:latin typeface="Poppins"/>
                          <a:ea typeface="Poppins"/>
                          <a:cs typeface="Poppins"/>
                          <a:sym typeface="Poppins"/>
                        </a:rPr>
                        <a:t>7439135785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10318">
                <a:tc>
                  <a:txBody>
                    <a:bodyPr anchor="t" rtlCol="false"/>
                    <a:lstStyle/>
                    <a:p>
                      <a:pPr algn="ctr">
                        <a:lnSpc>
                          <a:spcPts val="2772"/>
                        </a:lnSpc>
                        <a:defRPr/>
                      </a:pPr>
                      <a:r>
                        <a:rPr lang="en-US" sz="1980">
                          <a:solidFill>
                            <a:srgbClr val="FFFFFF"/>
                          </a:solidFill>
                          <a:latin typeface="Poppins"/>
                          <a:ea typeface="Poppins"/>
                          <a:cs typeface="Poppins"/>
                          <a:sym typeface="Poppins"/>
                        </a:rPr>
                        <a:t>Rupam Sadhukhan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72"/>
                        </a:lnSpc>
                        <a:defRPr/>
                      </a:pPr>
                      <a:r>
                        <a:rPr lang="en-US" sz="1980">
                          <a:solidFill>
                            <a:srgbClr val="FFFFFF"/>
                          </a:solidFill>
                          <a:latin typeface="Poppins"/>
                          <a:ea typeface="Poppins"/>
                          <a:cs typeface="Poppins"/>
                          <a:sym typeface="Poppins"/>
                        </a:rPr>
                        <a:t>rsadhukhan859@gmail.com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72"/>
                        </a:lnSpc>
                        <a:defRPr/>
                      </a:pPr>
                      <a:r>
                        <a:rPr lang="en-US" sz="1980">
                          <a:solidFill>
                            <a:srgbClr val="FFFFFF"/>
                          </a:solidFill>
                          <a:latin typeface="Poppins"/>
                          <a:ea typeface="Poppins"/>
                          <a:cs typeface="Poppins"/>
                          <a:sym typeface="Poppins"/>
                        </a:rPr>
                        <a:t>8335974336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graphicFrame>
        <p:nvGraphicFramePr>
          <p:cNvPr name="Table 7" id="7"/>
          <p:cNvGraphicFramePr>
            <a:graphicFrameLocks noGrp="true"/>
          </p:cNvGraphicFramePr>
          <p:nvPr/>
        </p:nvGraphicFramePr>
        <p:xfrm>
          <a:off x="971177" y="7727854"/>
          <a:ext cx="16345646" cy="2076450"/>
        </p:xfrm>
        <a:graphic>
          <a:graphicData uri="http://schemas.openxmlformats.org/drawingml/2006/table">
            <a:tbl>
              <a:tblPr/>
              <a:tblGrid>
                <a:gridCol w="3444318"/>
                <a:gridCol w="8193868"/>
                <a:gridCol w="4707460"/>
              </a:tblGrid>
              <a:tr h="1038225">
                <a:tc>
                  <a:txBody>
                    <a:bodyPr anchor="t" rtlCol="false"/>
                    <a:lstStyle/>
                    <a:p>
                      <a:pPr algn="ctr">
                        <a:lnSpc>
                          <a:spcPts val="2772"/>
                        </a:lnSpc>
                        <a:defRPr/>
                      </a:pPr>
                      <a:r>
                        <a:rPr lang="en-US" sz="1980" b="true">
                          <a:solidFill>
                            <a:srgbClr val="000000"/>
                          </a:solidFill>
                          <a:latin typeface="Poppins Bold"/>
                          <a:ea typeface="Poppins Bold"/>
                          <a:cs typeface="Poppins Bold"/>
                          <a:sym typeface="Poppins Bold"/>
                        </a:rPr>
                        <a:t>MENTOR NAME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gradFill rotWithShape="true">
                      <a:gsLst>
                        <a:gs pos="0">
                          <a:srgbClr val="FFFFFF">
                            <a:alpha val="100000"/>
                          </a:srgbClr>
                        </a:gs>
                        <a:gs pos="100000">
                          <a:srgbClr val="C7C9FF">
                            <a:alpha val="64500"/>
                          </a:srgbClr>
                        </a:gs>
                      </a:gsLst>
                      <a:lin ang="5400000"/>
                    </a:gradFill>
                  </a:tcPr>
                </a:tc>
                <a:tc>
                  <a:txBody>
                    <a:bodyPr anchor="t" rtlCol="false"/>
                    <a:lstStyle/>
                    <a:p>
                      <a:pPr algn="ctr">
                        <a:lnSpc>
                          <a:spcPts val="2772"/>
                        </a:lnSpc>
                        <a:defRPr/>
                      </a:pPr>
                      <a:r>
                        <a:rPr lang="en-US" sz="1980" b="true">
                          <a:solidFill>
                            <a:srgbClr val="000000"/>
                          </a:solidFill>
                          <a:latin typeface="Poppins Bold"/>
                          <a:ea typeface="Poppins Bold"/>
                          <a:cs typeface="Poppins Bold"/>
                          <a:sym typeface="Poppins Bold"/>
                        </a:rPr>
                        <a:t>EMAIL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gradFill rotWithShape="true">
                      <a:gsLst>
                        <a:gs pos="0">
                          <a:srgbClr val="FFFFFF">
                            <a:alpha val="100000"/>
                          </a:srgbClr>
                        </a:gs>
                        <a:gs pos="100000">
                          <a:srgbClr val="C7C9FF">
                            <a:alpha val="64500"/>
                          </a:srgbClr>
                        </a:gs>
                      </a:gsLst>
                      <a:lin ang="5400000"/>
                    </a:gradFill>
                  </a:tcPr>
                </a:tc>
                <a:tc>
                  <a:txBody>
                    <a:bodyPr anchor="t" rtlCol="false"/>
                    <a:lstStyle/>
                    <a:p>
                      <a:pPr algn="ctr">
                        <a:lnSpc>
                          <a:spcPts val="2772"/>
                        </a:lnSpc>
                        <a:defRPr/>
                      </a:pPr>
                      <a:r>
                        <a:rPr lang="en-US" sz="1980" b="true">
                          <a:solidFill>
                            <a:srgbClr val="000000"/>
                          </a:solidFill>
                          <a:latin typeface="Poppins Bold"/>
                          <a:ea typeface="Poppins Bold"/>
                          <a:cs typeface="Poppins Bold"/>
                          <a:sym typeface="Poppins Bold"/>
                        </a:rPr>
                        <a:t>PHNO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gradFill rotWithShape="true">
                      <a:gsLst>
                        <a:gs pos="0">
                          <a:srgbClr val="FFFFFF">
                            <a:alpha val="100000"/>
                          </a:srgbClr>
                        </a:gs>
                        <a:gs pos="100000">
                          <a:srgbClr val="C7C9FF">
                            <a:alpha val="64500"/>
                          </a:srgbClr>
                        </a:gs>
                      </a:gsLst>
                      <a:lin ang="5400000"/>
                    </a:gradFill>
                  </a:tcPr>
                </a:tc>
              </a:tr>
              <a:tr h="1038225">
                <a:tc>
                  <a:txBody>
                    <a:bodyPr anchor="t" rtlCol="false"/>
                    <a:lstStyle/>
                    <a:p>
                      <a:pPr algn="ctr">
                        <a:lnSpc>
                          <a:spcPts val="2772"/>
                        </a:lnSpc>
                        <a:defRPr/>
                      </a:pPr>
                      <a:r>
                        <a:rPr lang="en-US" sz="1980">
                          <a:solidFill>
                            <a:srgbClr val="FFFFFF"/>
                          </a:solidFill>
                          <a:latin typeface="Poppins"/>
                          <a:ea typeface="Poppins"/>
                          <a:cs typeface="Poppins"/>
                          <a:sym typeface="Poppins"/>
                        </a:rPr>
                        <a:t>ANUBHAB SARKAR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72"/>
                        </a:lnSpc>
                        <a:defRPr/>
                      </a:pPr>
                      <a:r>
                        <a:rPr lang="en-US" sz="1980">
                          <a:solidFill>
                            <a:srgbClr val="FFFFFF"/>
                          </a:solidFill>
                          <a:latin typeface="Poppins"/>
                          <a:ea typeface="Poppins"/>
                          <a:cs typeface="Poppins"/>
                          <a:sym typeface="Poppins"/>
                        </a:rPr>
                        <a:t>anubhabsarkarofficial@gmail.com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72"/>
                        </a:lnSpc>
                        <a:defRPr/>
                      </a:pPr>
                      <a:r>
                        <a:rPr lang="en-US" sz="1980">
                          <a:solidFill>
                            <a:srgbClr val="FFFFFF"/>
                          </a:solidFill>
                          <a:latin typeface="Poppins"/>
                          <a:ea typeface="Poppins"/>
                          <a:cs typeface="Poppins"/>
                          <a:sym typeface="Poppins"/>
                        </a:rPr>
                        <a:t>7044312862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slides/slide31.xml><?xml version="1.0" encoding="utf-8"?>
<p:sld xmlns:p="http://schemas.openxmlformats.org/presentationml/2006/main" xmlns:a="http://schemas.openxmlformats.org/drawingml/2006/main">
  <p:cSld>
    <p:bg>
      <p:bgPr>
        <a:gradFill rotWithShape="true">
          <a:gsLst>
            <a:gs pos="0">
              <a:srgbClr val="000C74">
                <a:alpha val="100000"/>
              </a:srgbClr>
            </a:gs>
            <a:gs pos="100000">
              <a:srgbClr val="8B074B">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6134219" y="4391343"/>
            <a:ext cx="6019562" cy="1351914"/>
          </a:xfrm>
          <a:prstGeom prst="rect">
            <a:avLst/>
          </a:prstGeom>
        </p:spPr>
        <p:txBody>
          <a:bodyPr anchor="t" rtlCol="false" tIns="0" lIns="0" bIns="0" rIns="0">
            <a:spAutoFit/>
          </a:bodyPr>
          <a:lstStyle/>
          <a:p>
            <a:pPr algn="ctr">
              <a:lnSpc>
                <a:spcPts val="11060"/>
              </a:lnSpc>
              <a:spcBef>
                <a:spcPct val="0"/>
              </a:spcBef>
            </a:pPr>
            <a:r>
              <a:rPr lang="en-US" b="true" sz="7900">
                <a:solidFill>
                  <a:srgbClr val="FFFFFF"/>
                </a:solidFill>
                <a:latin typeface="IBM Plex Mono Bold"/>
                <a:ea typeface="IBM Plex Mono Bold"/>
                <a:cs typeface="IBM Plex Mono Bold"/>
                <a:sym typeface="IBM Plex Mono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4E55FE">
                <a:alpha val="64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29396" y="-106092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4" id="4"/>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grpSp>
        <p:nvGrpSpPr>
          <p:cNvPr name="Group 5" id="5"/>
          <p:cNvGrpSpPr/>
          <p:nvPr/>
        </p:nvGrpSpPr>
        <p:grpSpPr>
          <a:xfrm rot="0">
            <a:off x="2570085" y="196864"/>
            <a:ext cx="7228237" cy="9938989"/>
            <a:chOff x="0" y="0"/>
            <a:chExt cx="9637649" cy="13251985"/>
          </a:xfrm>
        </p:grpSpPr>
        <p:grpSp>
          <p:nvGrpSpPr>
            <p:cNvPr name="Group 6" id="6"/>
            <p:cNvGrpSpPr/>
            <p:nvPr/>
          </p:nvGrpSpPr>
          <p:grpSpPr>
            <a:xfrm rot="0">
              <a:off x="0" y="0"/>
              <a:ext cx="9637649" cy="13251985"/>
              <a:chOff x="0" y="0"/>
              <a:chExt cx="1903733" cy="2617676"/>
            </a:xfrm>
          </p:grpSpPr>
          <p:sp>
            <p:nvSpPr>
              <p:cNvPr name="Freeform 7" id="7"/>
              <p:cNvSpPr/>
              <p:nvPr/>
            </p:nvSpPr>
            <p:spPr>
              <a:xfrm flipH="false" flipV="false" rot="0">
                <a:off x="0" y="0"/>
                <a:ext cx="1903733" cy="2617676"/>
              </a:xfrm>
              <a:custGeom>
                <a:avLst/>
                <a:gdLst/>
                <a:ahLst/>
                <a:cxnLst/>
                <a:rect r="r" b="b" t="t" l="l"/>
                <a:pathLst>
                  <a:path h="2617676" w="1903733">
                    <a:moveTo>
                      <a:pt x="54624" y="0"/>
                    </a:moveTo>
                    <a:lnTo>
                      <a:pt x="1849109" y="0"/>
                    </a:lnTo>
                    <a:cubicBezTo>
                      <a:pt x="1863596" y="0"/>
                      <a:pt x="1877490" y="5755"/>
                      <a:pt x="1887734" y="15999"/>
                    </a:cubicBezTo>
                    <a:cubicBezTo>
                      <a:pt x="1897978" y="26243"/>
                      <a:pt x="1903733" y="40137"/>
                      <a:pt x="1903733" y="54624"/>
                    </a:cubicBezTo>
                    <a:lnTo>
                      <a:pt x="1903733" y="2563052"/>
                    </a:lnTo>
                    <a:cubicBezTo>
                      <a:pt x="1903733" y="2577539"/>
                      <a:pt x="1897978" y="2591433"/>
                      <a:pt x="1887734" y="2601677"/>
                    </a:cubicBezTo>
                    <a:cubicBezTo>
                      <a:pt x="1877490" y="2611921"/>
                      <a:pt x="1863596" y="2617676"/>
                      <a:pt x="1849109" y="2617676"/>
                    </a:cubicBezTo>
                    <a:lnTo>
                      <a:pt x="54624" y="2617676"/>
                    </a:lnTo>
                    <a:cubicBezTo>
                      <a:pt x="40137" y="2617676"/>
                      <a:pt x="26243" y="2611921"/>
                      <a:pt x="15999" y="2601677"/>
                    </a:cubicBezTo>
                    <a:cubicBezTo>
                      <a:pt x="5755" y="2591433"/>
                      <a:pt x="0" y="2577539"/>
                      <a:pt x="0" y="2563052"/>
                    </a:cubicBezTo>
                    <a:lnTo>
                      <a:pt x="0" y="54624"/>
                    </a:lnTo>
                    <a:cubicBezTo>
                      <a:pt x="0" y="40137"/>
                      <a:pt x="5755" y="26243"/>
                      <a:pt x="15999" y="15999"/>
                    </a:cubicBezTo>
                    <a:cubicBezTo>
                      <a:pt x="26243" y="5755"/>
                      <a:pt x="40137" y="0"/>
                      <a:pt x="54624" y="0"/>
                    </a:cubicBezTo>
                    <a:close/>
                  </a:path>
                </a:pathLst>
              </a:custGeom>
              <a:solidFill>
                <a:srgbClr val="000000"/>
              </a:solidFill>
              <a:ln cap="rnd">
                <a:noFill/>
                <a:prstDash val="solid"/>
                <a:round/>
              </a:ln>
            </p:spPr>
          </p:sp>
          <p:sp>
            <p:nvSpPr>
              <p:cNvPr name="TextBox 8" id="8"/>
              <p:cNvSpPr txBox="true"/>
              <p:nvPr/>
            </p:nvSpPr>
            <p:spPr>
              <a:xfrm>
                <a:off x="0" y="-38100"/>
                <a:ext cx="1903733" cy="265577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64637" y="382618"/>
              <a:ext cx="9096760" cy="12571770"/>
              <a:chOff x="0" y="0"/>
              <a:chExt cx="1796891" cy="2483313"/>
            </a:xfrm>
          </p:grpSpPr>
          <p:sp>
            <p:nvSpPr>
              <p:cNvPr name="Freeform 10" id="10"/>
              <p:cNvSpPr/>
              <p:nvPr/>
            </p:nvSpPr>
            <p:spPr>
              <a:xfrm flipH="false" flipV="false" rot="0">
                <a:off x="0" y="0"/>
                <a:ext cx="1796891" cy="2483313"/>
              </a:xfrm>
              <a:custGeom>
                <a:avLst/>
                <a:gdLst/>
                <a:ahLst/>
                <a:cxnLst/>
                <a:rect r="r" b="b" t="t" l="l"/>
                <a:pathLst>
                  <a:path h="2483313" w="1796891">
                    <a:moveTo>
                      <a:pt x="57872" y="0"/>
                    </a:moveTo>
                    <a:lnTo>
                      <a:pt x="1739019" y="0"/>
                    </a:lnTo>
                    <a:cubicBezTo>
                      <a:pt x="1770981" y="0"/>
                      <a:pt x="1796891" y="25910"/>
                      <a:pt x="1796891" y="57872"/>
                    </a:cubicBezTo>
                    <a:lnTo>
                      <a:pt x="1796891" y="2425440"/>
                    </a:lnTo>
                    <a:cubicBezTo>
                      <a:pt x="1796891" y="2440789"/>
                      <a:pt x="1790794" y="2455509"/>
                      <a:pt x="1779941" y="2466362"/>
                    </a:cubicBezTo>
                    <a:cubicBezTo>
                      <a:pt x="1769087" y="2477215"/>
                      <a:pt x="1754367" y="2483313"/>
                      <a:pt x="1739019" y="2483313"/>
                    </a:cubicBezTo>
                    <a:lnTo>
                      <a:pt x="57872" y="2483313"/>
                    </a:lnTo>
                    <a:cubicBezTo>
                      <a:pt x="25910" y="2483313"/>
                      <a:pt x="0" y="2457402"/>
                      <a:pt x="0" y="2425440"/>
                    </a:cubicBezTo>
                    <a:lnTo>
                      <a:pt x="0" y="57872"/>
                    </a:lnTo>
                    <a:cubicBezTo>
                      <a:pt x="0" y="25910"/>
                      <a:pt x="25910" y="0"/>
                      <a:pt x="57872" y="0"/>
                    </a:cubicBezTo>
                    <a:close/>
                  </a:path>
                </a:pathLst>
              </a:custGeom>
              <a:solidFill>
                <a:srgbClr val="102C57"/>
              </a:solidFill>
              <a:ln w="19050" cap="rnd">
                <a:solidFill>
                  <a:srgbClr val="FDFDFD"/>
                </a:solidFill>
                <a:prstDash val="solid"/>
                <a:round/>
              </a:ln>
            </p:spPr>
          </p:sp>
          <p:sp>
            <p:nvSpPr>
              <p:cNvPr name="TextBox 11" id="11"/>
              <p:cNvSpPr txBox="true"/>
              <p:nvPr/>
            </p:nvSpPr>
            <p:spPr>
              <a:xfrm>
                <a:off x="0" y="-38100"/>
                <a:ext cx="1796891" cy="252141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02331" y="590057"/>
              <a:ext cx="7959552" cy="1228752"/>
              <a:chOff x="0" y="0"/>
              <a:chExt cx="1572257" cy="242716"/>
            </a:xfrm>
          </p:grpSpPr>
          <p:sp>
            <p:nvSpPr>
              <p:cNvPr name="Freeform 13" id="13"/>
              <p:cNvSpPr/>
              <p:nvPr/>
            </p:nvSpPr>
            <p:spPr>
              <a:xfrm flipH="false" flipV="false" rot="0">
                <a:off x="0" y="0"/>
                <a:ext cx="1572257" cy="242716"/>
              </a:xfrm>
              <a:custGeom>
                <a:avLst/>
                <a:gdLst/>
                <a:ahLst/>
                <a:cxnLst/>
                <a:rect r="r" b="b" t="t" l="l"/>
                <a:pathLst>
                  <a:path h="242716" w="1572257">
                    <a:moveTo>
                      <a:pt x="25938" y="0"/>
                    </a:moveTo>
                    <a:lnTo>
                      <a:pt x="1546320" y="0"/>
                    </a:lnTo>
                    <a:cubicBezTo>
                      <a:pt x="1560645" y="0"/>
                      <a:pt x="1572257" y="11613"/>
                      <a:pt x="1572257" y="25938"/>
                    </a:cubicBezTo>
                    <a:lnTo>
                      <a:pt x="1572257" y="216779"/>
                    </a:lnTo>
                    <a:cubicBezTo>
                      <a:pt x="1572257" y="231104"/>
                      <a:pt x="1560645" y="242716"/>
                      <a:pt x="1546320" y="242716"/>
                    </a:cubicBezTo>
                    <a:lnTo>
                      <a:pt x="25938" y="242716"/>
                    </a:lnTo>
                    <a:cubicBezTo>
                      <a:pt x="19058" y="242716"/>
                      <a:pt x="12461" y="239984"/>
                      <a:pt x="7597" y="235119"/>
                    </a:cubicBezTo>
                    <a:cubicBezTo>
                      <a:pt x="2733" y="230255"/>
                      <a:pt x="0" y="223658"/>
                      <a:pt x="0" y="216779"/>
                    </a:cubicBezTo>
                    <a:lnTo>
                      <a:pt x="0" y="25938"/>
                    </a:lnTo>
                    <a:cubicBezTo>
                      <a:pt x="0" y="11613"/>
                      <a:pt x="11613" y="0"/>
                      <a:pt x="25938" y="0"/>
                    </a:cubicBezTo>
                    <a:close/>
                  </a:path>
                </a:pathLst>
              </a:custGeom>
              <a:solidFill>
                <a:srgbClr val="1679AB"/>
              </a:solidFill>
              <a:ln w="38100" cap="sq">
                <a:solidFill>
                  <a:srgbClr val="FFB1B1"/>
                </a:solidFill>
                <a:prstDash val="solid"/>
                <a:miter/>
              </a:ln>
            </p:spPr>
          </p:sp>
          <p:sp>
            <p:nvSpPr>
              <p:cNvPr name="TextBox 14" id="14"/>
              <p:cNvSpPr txBox="true"/>
              <p:nvPr/>
            </p:nvSpPr>
            <p:spPr>
              <a:xfrm>
                <a:off x="0" y="-38100"/>
                <a:ext cx="1572257" cy="280816"/>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032492" y="3472874"/>
              <a:ext cx="741707" cy="74170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79AB"/>
              </a:solidFill>
              <a:ln w="38100" cap="sq">
                <a:solidFill>
                  <a:srgbClr val="FFB1B1"/>
                </a:solidFill>
                <a:prstDash val="solid"/>
                <a:miter/>
              </a:ln>
            </p:spPr>
          </p:sp>
          <p:sp>
            <p:nvSpPr>
              <p:cNvPr name="TextBox 17" id="17"/>
              <p:cNvSpPr txBox="true"/>
              <p:nvPr/>
            </p:nvSpPr>
            <p:spPr>
              <a:xfrm>
                <a:off x="76200" y="38100"/>
                <a:ext cx="660400" cy="698500"/>
              </a:xfrm>
              <a:prstGeom prst="rect">
                <a:avLst/>
              </a:prstGeom>
            </p:spPr>
            <p:txBody>
              <a:bodyPr anchor="ctr" rtlCol="false" tIns="31480" lIns="31480" bIns="31480" rIns="31480"/>
              <a:lstStyle/>
              <a:p>
                <a:pPr algn="ctr">
                  <a:lnSpc>
                    <a:spcPts val="2659"/>
                  </a:lnSpc>
                </a:pPr>
              </a:p>
            </p:txBody>
          </p:sp>
        </p:grpSp>
        <p:sp>
          <p:nvSpPr>
            <p:cNvPr name="Freeform 18" id="18"/>
            <p:cNvSpPr/>
            <p:nvPr/>
          </p:nvSpPr>
          <p:spPr>
            <a:xfrm flipH="false" flipV="false" rot="0">
              <a:off x="8145343" y="3362803"/>
              <a:ext cx="700661" cy="676047"/>
            </a:xfrm>
            <a:custGeom>
              <a:avLst/>
              <a:gdLst/>
              <a:ahLst/>
              <a:cxnLst/>
              <a:rect r="r" b="b" t="t" l="l"/>
              <a:pathLst>
                <a:path h="676047" w="700661">
                  <a:moveTo>
                    <a:pt x="0" y="0"/>
                  </a:moveTo>
                  <a:lnTo>
                    <a:pt x="700661" y="0"/>
                  </a:lnTo>
                  <a:lnTo>
                    <a:pt x="700661" y="676048"/>
                  </a:lnTo>
                  <a:lnTo>
                    <a:pt x="0" y="676048"/>
                  </a:lnTo>
                  <a:lnTo>
                    <a:pt x="0" y="0"/>
                  </a:lnTo>
                  <a:close/>
                </a:path>
              </a:pathLst>
            </a:custGeom>
            <a:blipFill>
              <a:blip r:embed="rId2"/>
              <a:stretch>
                <a:fillRect l="0" t="-3640" r="0" b="0"/>
              </a:stretch>
            </a:blipFill>
          </p:spPr>
        </p:sp>
        <p:grpSp>
          <p:nvGrpSpPr>
            <p:cNvPr name="Group 19" id="19"/>
            <p:cNvGrpSpPr/>
            <p:nvPr/>
          </p:nvGrpSpPr>
          <p:grpSpPr>
            <a:xfrm rot="0">
              <a:off x="829782" y="2163021"/>
              <a:ext cx="918939" cy="91893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79AB"/>
              </a:solidFill>
              <a:ln w="38100" cap="sq">
                <a:solidFill>
                  <a:srgbClr val="FFB1B1"/>
                </a:solidFill>
                <a:prstDash val="solid"/>
                <a:miter/>
              </a:ln>
            </p:spPr>
          </p:sp>
          <p:sp>
            <p:nvSpPr>
              <p:cNvPr name="TextBox 21" id="21"/>
              <p:cNvSpPr txBox="true"/>
              <p:nvPr/>
            </p:nvSpPr>
            <p:spPr>
              <a:xfrm>
                <a:off x="76200" y="38100"/>
                <a:ext cx="660400" cy="698500"/>
              </a:xfrm>
              <a:prstGeom prst="rect">
                <a:avLst/>
              </a:prstGeom>
            </p:spPr>
            <p:txBody>
              <a:bodyPr anchor="ctr" rtlCol="false" tIns="41860" lIns="41860" bIns="41860" rIns="41860"/>
              <a:lstStyle/>
              <a:p>
                <a:pPr algn="ctr">
                  <a:lnSpc>
                    <a:spcPts val="2659"/>
                  </a:lnSpc>
                </a:pPr>
              </a:p>
            </p:txBody>
          </p:sp>
        </p:grpSp>
        <p:sp>
          <p:nvSpPr>
            <p:cNvPr name="Freeform 22" id="22"/>
            <p:cNvSpPr/>
            <p:nvPr/>
          </p:nvSpPr>
          <p:spPr>
            <a:xfrm flipH="false" flipV="false" rot="0">
              <a:off x="1009090" y="2153211"/>
              <a:ext cx="841562" cy="816162"/>
            </a:xfrm>
            <a:custGeom>
              <a:avLst/>
              <a:gdLst/>
              <a:ahLst/>
              <a:cxnLst/>
              <a:rect r="r" b="b" t="t" l="l"/>
              <a:pathLst>
                <a:path h="816162" w="841562">
                  <a:moveTo>
                    <a:pt x="0" y="0"/>
                  </a:moveTo>
                  <a:lnTo>
                    <a:pt x="841562" y="0"/>
                  </a:lnTo>
                  <a:lnTo>
                    <a:pt x="841562" y="816161"/>
                  </a:lnTo>
                  <a:lnTo>
                    <a:pt x="0" y="816161"/>
                  </a:lnTo>
                  <a:lnTo>
                    <a:pt x="0" y="0"/>
                  </a:lnTo>
                  <a:close/>
                </a:path>
              </a:pathLst>
            </a:custGeom>
            <a:blipFill>
              <a:blip r:embed="rId3"/>
              <a:stretch>
                <a:fillRect l="0" t="-3112" r="0" b="0"/>
              </a:stretch>
            </a:blipFill>
          </p:spPr>
        </p:sp>
        <p:grpSp>
          <p:nvGrpSpPr>
            <p:cNvPr name="Group 23" id="23"/>
            <p:cNvGrpSpPr/>
            <p:nvPr/>
          </p:nvGrpSpPr>
          <p:grpSpPr>
            <a:xfrm rot="0">
              <a:off x="7906269" y="8086947"/>
              <a:ext cx="855614" cy="85561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79AB"/>
              </a:solidFill>
              <a:ln w="38100" cap="sq">
                <a:solidFill>
                  <a:srgbClr val="FFB1B1"/>
                </a:solidFill>
                <a:prstDash val="solid"/>
                <a:miter/>
              </a:ln>
            </p:spPr>
          </p:sp>
          <p:sp>
            <p:nvSpPr>
              <p:cNvPr name="TextBox 25" id="25"/>
              <p:cNvSpPr txBox="true"/>
              <p:nvPr/>
            </p:nvSpPr>
            <p:spPr>
              <a:xfrm>
                <a:off x="76200" y="38100"/>
                <a:ext cx="660400" cy="698500"/>
              </a:xfrm>
              <a:prstGeom prst="rect">
                <a:avLst/>
              </a:prstGeom>
            </p:spPr>
            <p:txBody>
              <a:bodyPr anchor="ctr" rtlCol="false" tIns="41860" lIns="41860" bIns="41860" rIns="41860"/>
              <a:lstStyle/>
              <a:p>
                <a:pPr algn="ctr">
                  <a:lnSpc>
                    <a:spcPts val="2659"/>
                  </a:lnSpc>
                </a:pPr>
              </a:p>
            </p:txBody>
          </p:sp>
        </p:grpSp>
        <p:sp>
          <p:nvSpPr>
            <p:cNvPr name="Freeform 26" id="26"/>
            <p:cNvSpPr/>
            <p:nvPr/>
          </p:nvSpPr>
          <p:spPr>
            <a:xfrm flipH="false" flipV="false" rot="0">
              <a:off x="8019479" y="7999729"/>
              <a:ext cx="629194" cy="778325"/>
            </a:xfrm>
            <a:custGeom>
              <a:avLst/>
              <a:gdLst/>
              <a:ahLst/>
              <a:cxnLst/>
              <a:rect r="r" b="b" t="t" l="l"/>
              <a:pathLst>
                <a:path h="778325" w="629194">
                  <a:moveTo>
                    <a:pt x="0" y="0"/>
                  </a:moveTo>
                  <a:lnTo>
                    <a:pt x="629194" y="0"/>
                  </a:lnTo>
                  <a:lnTo>
                    <a:pt x="629194" y="778324"/>
                  </a:lnTo>
                  <a:lnTo>
                    <a:pt x="0" y="778324"/>
                  </a:lnTo>
                  <a:lnTo>
                    <a:pt x="0" y="0"/>
                  </a:lnTo>
                  <a:close/>
                </a:path>
              </a:pathLst>
            </a:custGeom>
            <a:blipFill>
              <a:blip r:embed="rId4"/>
              <a:stretch>
                <a:fillRect l="-9480" t="0" r="-14221" b="0"/>
              </a:stretch>
            </a:blipFill>
          </p:spPr>
        </p:sp>
        <p:grpSp>
          <p:nvGrpSpPr>
            <p:cNvPr name="Group 27" id="27"/>
            <p:cNvGrpSpPr/>
            <p:nvPr/>
          </p:nvGrpSpPr>
          <p:grpSpPr>
            <a:xfrm rot="0">
              <a:off x="8029898" y="10409409"/>
              <a:ext cx="759128" cy="788278"/>
              <a:chOff x="0" y="0"/>
              <a:chExt cx="782743" cy="812800"/>
            </a:xfrm>
          </p:grpSpPr>
          <p:sp>
            <p:nvSpPr>
              <p:cNvPr name="Freeform 28" id="28"/>
              <p:cNvSpPr/>
              <p:nvPr/>
            </p:nvSpPr>
            <p:spPr>
              <a:xfrm flipH="false" flipV="false" rot="0">
                <a:off x="0" y="0"/>
                <a:ext cx="782743" cy="812800"/>
              </a:xfrm>
              <a:custGeom>
                <a:avLst/>
                <a:gdLst/>
                <a:ahLst/>
                <a:cxnLst/>
                <a:rect r="r" b="b" t="t" l="l"/>
                <a:pathLst>
                  <a:path h="812800" w="782743">
                    <a:moveTo>
                      <a:pt x="391371" y="0"/>
                    </a:moveTo>
                    <a:cubicBezTo>
                      <a:pt x="175223" y="0"/>
                      <a:pt x="0" y="181951"/>
                      <a:pt x="0" y="406400"/>
                    </a:cubicBezTo>
                    <a:cubicBezTo>
                      <a:pt x="0" y="630849"/>
                      <a:pt x="175223" y="812800"/>
                      <a:pt x="391371" y="812800"/>
                    </a:cubicBezTo>
                    <a:cubicBezTo>
                      <a:pt x="607520" y="812800"/>
                      <a:pt x="782743" y="630849"/>
                      <a:pt x="782743" y="406400"/>
                    </a:cubicBezTo>
                    <a:cubicBezTo>
                      <a:pt x="782743" y="181951"/>
                      <a:pt x="607520" y="0"/>
                      <a:pt x="391371" y="0"/>
                    </a:cubicBezTo>
                    <a:close/>
                  </a:path>
                </a:pathLst>
              </a:custGeom>
              <a:solidFill>
                <a:srgbClr val="1679AB"/>
              </a:solidFill>
              <a:ln w="38100" cap="sq">
                <a:solidFill>
                  <a:srgbClr val="FFB1B1"/>
                </a:solidFill>
                <a:prstDash val="solid"/>
                <a:miter/>
              </a:ln>
            </p:spPr>
          </p:sp>
          <p:sp>
            <p:nvSpPr>
              <p:cNvPr name="TextBox 29" id="29"/>
              <p:cNvSpPr txBox="true"/>
              <p:nvPr/>
            </p:nvSpPr>
            <p:spPr>
              <a:xfrm>
                <a:off x="73382" y="38100"/>
                <a:ext cx="635979" cy="698500"/>
              </a:xfrm>
              <a:prstGeom prst="rect">
                <a:avLst/>
              </a:prstGeom>
            </p:spPr>
            <p:txBody>
              <a:bodyPr anchor="ctr" rtlCol="false" tIns="31480" lIns="31480" bIns="31480" rIns="31480"/>
              <a:lstStyle/>
              <a:p>
                <a:pPr algn="ctr">
                  <a:lnSpc>
                    <a:spcPts val="2659"/>
                  </a:lnSpc>
                </a:pPr>
              </a:p>
            </p:txBody>
          </p:sp>
        </p:grpSp>
        <p:sp>
          <p:nvSpPr>
            <p:cNvPr name="Freeform 30" id="30"/>
            <p:cNvSpPr/>
            <p:nvPr/>
          </p:nvSpPr>
          <p:spPr>
            <a:xfrm flipH="false" flipV="false" rot="0">
              <a:off x="7835518" y="10364259"/>
              <a:ext cx="771368" cy="800988"/>
            </a:xfrm>
            <a:custGeom>
              <a:avLst/>
              <a:gdLst/>
              <a:ahLst/>
              <a:cxnLst/>
              <a:rect r="r" b="b" t="t" l="l"/>
              <a:pathLst>
                <a:path h="800988" w="771368">
                  <a:moveTo>
                    <a:pt x="0" y="0"/>
                  </a:moveTo>
                  <a:lnTo>
                    <a:pt x="771367" y="0"/>
                  </a:lnTo>
                  <a:lnTo>
                    <a:pt x="771367" y="800989"/>
                  </a:lnTo>
                  <a:lnTo>
                    <a:pt x="0" y="800989"/>
                  </a:lnTo>
                  <a:lnTo>
                    <a:pt x="0" y="0"/>
                  </a:lnTo>
                  <a:close/>
                </a:path>
              </a:pathLst>
            </a:custGeom>
            <a:blipFill>
              <a:blip r:embed="rId5"/>
              <a:stretch>
                <a:fillRect l="-1919" t="0" r="-1919" b="0"/>
              </a:stretch>
            </a:blipFill>
          </p:spPr>
        </p:sp>
        <p:grpSp>
          <p:nvGrpSpPr>
            <p:cNvPr name="Group 31" id="31"/>
            <p:cNvGrpSpPr/>
            <p:nvPr/>
          </p:nvGrpSpPr>
          <p:grpSpPr>
            <a:xfrm rot="0">
              <a:off x="7918133" y="5857076"/>
              <a:ext cx="788278" cy="788278"/>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79AB"/>
              </a:solidFill>
              <a:ln w="38100" cap="sq">
                <a:solidFill>
                  <a:srgbClr val="FFB1B1"/>
                </a:solidFill>
                <a:prstDash val="solid"/>
                <a:miter/>
              </a:ln>
            </p:spPr>
          </p:sp>
          <p:sp>
            <p:nvSpPr>
              <p:cNvPr name="TextBox 33" id="33"/>
              <p:cNvSpPr txBox="true"/>
              <p:nvPr/>
            </p:nvSpPr>
            <p:spPr>
              <a:xfrm>
                <a:off x="76200" y="38100"/>
                <a:ext cx="660400" cy="698500"/>
              </a:xfrm>
              <a:prstGeom prst="rect">
                <a:avLst/>
              </a:prstGeom>
            </p:spPr>
            <p:txBody>
              <a:bodyPr anchor="ctr" rtlCol="false" tIns="31480" lIns="31480" bIns="31480" rIns="31480"/>
              <a:lstStyle/>
              <a:p>
                <a:pPr algn="ctr">
                  <a:lnSpc>
                    <a:spcPts val="2659"/>
                  </a:lnSpc>
                </a:pPr>
              </a:p>
            </p:txBody>
          </p:sp>
        </p:grpSp>
        <p:sp>
          <p:nvSpPr>
            <p:cNvPr name="Freeform 34" id="34"/>
            <p:cNvSpPr/>
            <p:nvPr/>
          </p:nvSpPr>
          <p:spPr>
            <a:xfrm flipH="false" flipV="false" rot="0">
              <a:off x="8163918" y="5755144"/>
              <a:ext cx="682086" cy="682086"/>
            </a:xfrm>
            <a:custGeom>
              <a:avLst/>
              <a:gdLst/>
              <a:ahLst/>
              <a:cxnLst/>
              <a:rect r="r" b="b" t="t" l="l"/>
              <a:pathLst>
                <a:path h="682086" w="682086">
                  <a:moveTo>
                    <a:pt x="0" y="0"/>
                  </a:moveTo>
                  <a:lnTo>
                    <a:pt x="682086" y="0"/>
                  </a:lnTo>
                  <a:lnTo>
                    <a:pt x="682086" y="682086"/>
                  </a:lnTo>
                  <a:lnTo>
                    <a:pt x="0" y="682086"/>
                  </a:lnTo>
                  <a:lnTo>
                    <a:pt x="0" y="0"/>
                  </a:lnTo>
                  <a:close/>
                </a:path>
              </a:pathLst>
            </a:custGeom>
            <a:blipFill>
              <a:blip r:embed="rId6"/>
              <a:stretch>
                <a:fillRect l="0" t="0" r="0" b="0"/>
              </a:stretch>
            </a:blipFill>
          </p:spPr>
        </p:sp>
        <p:grpSp>
          <p:nvGrpSpPr>
            <p:cNvPr name="Group 35" id="35"/>
            <p:cNvGrpSpPr/>
            <p:nvPr/>
          </p:nvGrpSpPr>
          <p:grpSpPr>
            <a:xfrm rot="0">
              <a:off x="1036124" y="4666229"/>
              <a:ext cx="788278" cy="788278"/>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79AB"/>
              </a:solidFill>
              <a:ln w="38100" cap="sq">
                <a:solidFill>
                  <a:srgbClr val="FFB1B1"/>
                </a:solidFill>
                <a:prstDash val="solid"/>
                <a:miter/>
              </a:ln>
            </p:spPr>
          </p:sp>
          <p:sp>
            <p:nvSpPr>
              <p:cNvPr name="TextBox 37" id="37"/>
              <p:cNvSpPr txBox="true"/>
              <p:nvPr/>
            </p:nvSpPr>
            <p:spPr>
              <a:xfrm>
                <a:off x="76200" y="38100"/>
                <a:ext cx="660400" cy="698500"/>
              </a:xfrm>
              <a:prstGeom prst="rect">
                <a:avLst/>
              </a:prstGeom>
            </p:spPr>
            <p:txBody>
              <a:bodyPr anchor="ctr" rtlCol="false" tIns="31480" lIns="31480" bIns="31480" rIns="31480"/>
              <a:lstStyle/>
              <a:p>
                <a:pPr algn="ctr">
                  <a:lnSpc>
                    <a:spcPts val="2659"/>
                  </a:lnSpc>
                </a:pPr>
              </a:p>
            </p:txBody>
          </p:sp>
        </p:grpSp>
        <p:sp>
          <p:nvSpPr>
            <p:cNvPr name="Freeform 38" id="38"/>
            <p:cNvSpPr/>
            <p:nvPr/>
          </p:nvSpPr>
          <p:spPr>
            <a:xfrm flipH="false" flipV="false" rot="0">
              <a:off x="829782" y="4742429"/>
              <a:ext cx="856110" cy="732619"/>
            </a:xfrm>
            <a:custGeom>
              <a:avLst/>
              <a:gdLst/>
              <a:ahLst/>
              <a:cxnLst/>
              <a:rect r="r" b="b" t="t" l="l"/>
              <a:pathLst>
                <a:path h="732619" w="856110">
                  <a:moveTo>
                    <a:pt x="0" y="0"/>
                  </a:moveTo>
                  <a:lnTo>
                    <a:pt x="856110" y="0"/>
                  </a:lnTo>
                  <a:lnTo>
                    <a:pt x="856110" y="732620"/>
                  </a:lnTo>
                  <a:lnTo>
                    <a:pt x="0" y="732620"/>
                  </a:lnTo>
                  <a:lnTo>
                    <a:pt x="0" y="0"/>
                  </a:lnTo>
                  <a:close/>
                </a:path>
              </a:pathLst>
            </a:custGeom>
            <a:blipFill>
              <a:blip r:embed="rId7"/>
              <a:stretch>
                <a:fillRect l="0" t="-8427" r="0" b="-8427"/>
              </a:stretch>
            </a:blipFill>
          </p:spPr>
        </p:sp>
        <p:grpSp>
          <p:nvGrpSpPr>
            <p:cNvPr name="Group 39" id="39"/>
            <p:cNvGrpSpPr/>
            <p:nvPr/>
          </p:nvGrpSpPr>
          <p:grpSpPr>
            <a:xfrm rot="0">
              <a:off x="950757" y="9224783"/>
              <a:ext cx="788278" cy="788278"/>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79AB"/>
              </a:solidFill>
              <a:ln w="38100" cap="sq">
                <a:solidFill>
                  <a:srgbClr val="FFB1B1"/>
                </a:solidFill>
                <a:prstDash val="solid"/>
                <a:miter/>
              </a:ln>
            </p:spPr>
          </p:sp>
          <p:sp>
            <p:nvSpPr>
              <p:cNvPr name="TextBox 41" id="41"/>
              <p:cNvSpPr txBox="true"/>
              <p:nvPr/>
            </p:nvSpPr>
            <p:spPr>
              <a:xfrm>
                <a:off x="76200" y="38100"/>
                <a:ext cx="660400" cy="698500"/>
              </a:xfrm>
              <a:prstGeom prst="rect">
                <a:avLst/>
              </a:prstGeom>
            </p:spPr>
            <p:txBody>
              <a:bodyPr anchor="ctr" rtlCol="false" tIns="31480" lIns="31480" bIns="31480" rIns="31480"/>
              <a:lstStyle/>
              <a:p>
                <a:pPr algn="ctr">
                  <a:lnSpc>
                    <a:spcPts val="2659"/>
                  </a:lnSpc>
                </a:pPr>
              </a:p>
            </p:txBody>
          </p:sp>
        </p:grpSp>
        <p:sp>
          <p:nvSpPr>
            <p:cNvPr name="Freeform 42" id="42"/>
            <p:cNvSpPr/>
            <p:nvPr/>
          </p:nvSpPr>
          <p:spPr>
            <a:xfrm flipH="false" flipV="false" rot="0">
              <a:off x="988635" y="9122484"/>
              <a:ext cx="835360" cy="835360"/>
            </a:xfrm>
            <a:custGeom>
              <a:avLst/>
              <a:gdLst/>
              <a:ahLst/>
              <a:cxnLst/>
              <a:rect r="r" b="b" t="t" l="l"/>
              <a:pathLst>
                <a:path h="835360" w="835360">
                  <a:moveTo>
                    <a:pt x="0" y="0"/>
                  </a:moveTo>
                  <a:lnTo>
                    <a:pt x="835360" y="0"/>
                  </a:lnTo>
                  <a:lnTo>
                    <a:pt x="835360" y="835360"/>
                  </a:lnTo>
                  <a:lnTo>
                    <a:pt x="0" y="835360"/>
                  </a:lnTo>
                  <a:lnTo>
                    <a:pt x="0" y="0"/>
                  </a:lnTo>
                  <a:close/>
                </a:path>
              </a:pathLst>
            </a:custGeom>
            <a:blipFill>
              <a:blip r:embed="rId8"/>
              <a:stretch>
                <a:fillRect l="0" t="0" r="0" b="0"/>
              </a:stretch>
            </a:blipFill>
          </p:spPr>
        </p:sp>
        <p:grpSp>
          <p:nvGrpSpPr>
            <p:cNvPr name="Group 43" id="43"/>
            <p:cNvGrpSpPr/>
            <p:nvPr/>
          </p:nvGrpSpPr>
          <p:grpSpPr>
            <a:xfrm rot="0">
              <a:off x="829782" y="7019668"/>
              <a:ext cx="799273" cy="799273"/>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79AB"/>
              </a:solidFill>
              <a:ln w="38100" cap="sq">
                <a:solidFill>
                  <a:srgbClr val="FFB1B1"/>
                </a:solidFill>
                <a:prstDash val="solid"/>
                <a:miter/>
              </a:ln>
            </p:spPr>
          </p:sp>
          <p:sp>
            <p:nvSpPr>
              <p:cNvPr name="TextBox 45" id="45"/>
              <p:cNvSpPr txBox="true"/>
              <p:nvPr/>
            </p:nvSpPr>
            <p:spPr>
              <a:xfrm>
                <a:off x="76200" y="38100"/>
                <a:ext cx="660400" cy="698500"/>
              </a:xfrm>
              <a:prstGeom prst="rect">
                <a:avLst/>
              </a:prstGeom>
            </p:spPr>
            <p:txBody>
              <a:bodyPr anchor="ctr" rtlCol="false" tIns="33924" lIns="33924" bIns="33924" rIns="33924"/>
              <a:lstStyle/>
              <a:p>
                <a:pPr algn="ctr">
                  <a:lnSpc>
                    <a:spcPts val="2659"/>
                  </a:lnSpc>
                </a:pPr>
              </a:p>
            </p:txBody>
          </p:sp>
        </p:grpSp>
        <p:sp>
          <p:nvSpPr>
            <p:cNvPr name="Freeform 46" id="46"/>
            <p:cNvSpPr/>
            <p:nvPr/>
          </p:nvSpPr>
          <p:spPr>
            <a:xfrm flipH="false" flipV="false" rot="0">
              <a:off x="895113" y="6994038"/>
              <a:ext cx="614280" cy="614280"/>
            </a:xfrm>
            <a:custGeom>
              <a:avLst/>
              <a:gdLst/>
              <a:ahLst/>
              <a:cxnLst/>
              <a:rect r="r" b="b" t="t" l="l"/>
              <a:pathLst>
                <a:path h="614280" w="614280">
                  <a:moveTo>
                    <a:pt x="0" y="0"/>
                  </a:moveTo>
                  <a:lnTo>
                    <a:pt x="614280" y="0"/>
                  </a:lnTo>
                  <a:lnTo>
                    <a:pt x="614280" y="614280"/>
                  </a:lnTo>
                  <a:lnTo>
                    <a:pt x="0" y="614280"/>
                  </a:lnTo>
                  <a:lnTo>
                    <a:pt x="0" y="0"/>
                  </a:lnTo>
                  <a:close/>
                </a:path>
              </a:pathLst>
            </a:custGeom>
            <a:blipFill>
              <a:blip r:embed="rId9"/>
              <a:stretch>
                <a:fillRect l="0" t="0" r="0" b="0"/>
              </a:stretch>
            </a:blipFill>
          </p:spPr>
        </p:sp>
        <p:sp>
          <p:nvSpPr>
            <p:cNvPr name="TextBox 47" id="47"/>
            <p:cNvSpPr txBox="true"/>
            <p:nvPr/>
          </p:nvSpPr>
          <p:spPr>
            <a:xfrm rot="0">
              <a:off x="988635" y="11308813"/>
              <a:ext cx="6304425" cy="984974"/>
            </a:xfrm>
            <a:prstGeom prst="rect">
              <a:avLst/>
            </a:prstGeom>
          </p:spPr>
          <p:txBody>
            <a:bodyPr anchor="t" rtlCol="false" tIns="0" lIns="0" bIns="0" rIns="0">
              <a:spAutoFit/>
            </a:bodyPr>
            <a:lstStyle/>
            <a:p>
              <a:pPr algn="l">
                <a:lnSpc>
                  <a:spcPts val="3058"/>
                </a:lnSpc>
              </a:pPr>
              <a:r>
                <a:rPr lang="en-US" sz="2184">
                  <a:solidFill>
                    <a:srgbClr val="F2F1DC"/>
                  </a:solidFill>
                  <a:latin typeface="Poppins"/>
                  <a:ea typeface="Poppins"/>
                  <a:cs typeface="Poppins"/>
                  <a:sym typeface="Poppins"/>
                </a:rPr>
                <a:t>Hi! I am Kshitij-Mitra.</a:t>
              </a:r>
            </a:p>
            <a:p>
              <a:pPr algn="l" marL="0" indent="0" lvl="0">
                <a:lnSpc>
                  <a:spcPts val="2918"/>
                </a:lnSpc>
                <a:spcBef>
                  <a:spcPct val="0"/>
                </a:spcBef>
              </a:pPr>
              <a:r>
                <a:rPr lang="en-US" sz="2084">
                  <a:solidFill>
                    <a:srgbClr val="F2F1DC"/>
                  </a:solidFill>
                  <a:latin typeface="Poppins"/>
                  <a:ea typeface="Poppins"/>
                  <a:cs typeface="Poppins"/>
                  <a:sym typeface="Poppins"/>
                </a:rPr>
                <a:t>Your personal AI Travel Planner</a:t>
              </a:r>
            </a:p>
          </p:txBody>
        </p:sp>
        <p:sp>
          <p:nvSpPr>
            <p:cNvPr name="TextBox 48" id="48"/>
            <p:cNvSpPr txBox="true"/>
            <p:nvPr/>
          </p:nvSpPr>
          <p:spPr>
            <a:xfrm rot="0">
              <a:off x="1289252" y="3710506"/>
              <a:ext cx="6658031" cy="478536"/>
            </a:xfrm>
            <a:prstGeom prst="rect">
              <a:avLst/>
            </a:prstGeom>
          </p:spPr>
          <p:txBody>
            <a:bodyPr anchor="t" rtlCol="false" tIns="0" lIns="0" bIns="0" rIns="0">
              <a:spAutoFit/>
            </a:bodyPr>
            <a:lstStyle/>
            <a:p>
              <a:pPr algn="ctr" marL="0" indent="0" lvl="0">
                <a:lnSpc>
                  <a:spcPts val="1464"/>
                </a:lnSpc>
                <a:spcBef>
                  <a:spcPct val="0"/>
                </a:spcBef>
              </a:pPr>
              <a:r>
                <a:rPr lang="en-US" sz="1200" strike="noStrike" u="none">
                  <a:solidFill>
                    <a:srgbClr val="F2F1DC"/>
                  </a:solidFill>
                  <a:latin typeface="Canva Sans"/>
                  <a:ea typeface="Canva Sans"/>
                  <a:cs typeface="Canva Sans"/>
                  <a:sym typeface="Canva Sans"/>
                </a:rPr>
                <a:t>Fully furnished Geospatial maps are integrated into the very system of the app to make the visibility of safe and troubled zones easier.</a:t>
              </a:r>
            </a:p>
          </p:txBody>
        </p:sp>
        <p:sp>
          <p:nvSpPr>
            <p:cNvPr name="TextBox 49" id="49"/>
            <p:cNvSpPr txBox="true"/>
            <p:nvPr/>
          </p:nvSpPr>
          <p:spPr>
            <a:xfrm rot="0">
              <a:off x="3304674" y="3224152"/>
              <a:ext cx="3526171" cy="342688"/>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E3E658"/>
                  </a:solidFill>
                  <a:latin typeface="Canva Sans"/>
                  <a:ea typeface="Canva Sans"/>
                  <a:cs typeface="Canva Sans"/>
                  <a:sym typeface="Canva Sans"/>
                </a:rPr>
                <a:t>2. Geospatial Visualization</a:t>
              </a:r>
            </a:p>
          </p:txBody>
        </p:sp>
        <p:sp>
          <p:nvSpPr>
            <p:cNvPr name="TextBox 50" id="50"/>
            <p:cNvSpPr txBox="true"/>
            <p:nvPr/>
          </p:nvSpPr>
          <p:spPr>
            <a:xfrm rot="0">
              <a:off x="1748722" y="721306"/>
              <a:ext cx="6334413" cy="962949"/>
            </a:xfrm>
            <a:prstGeom prst="rect">
              <a:avLst/>
            </a:prstGeom>
          </p:spPr>
          <p:txBody>
            <a:bodyPr anchor="t" rtlCol="false" tIns="0" lIns="0" bIns="0" rIns="0">
              <a:spAutoFit/>
            </a:bodyPr>
            <a:lstStyle/>
            <a:p>
              <a:pPr algn="ctr">
                <a:lnSpc>
                  <a:spcPts val="2957"/>
                </a:lnSpc>
              </a:pPr>
              <a:r>
                <a:rPr lang="en-US" sz="2112">
                  <a:solidFill>
                    <a:srgbClr val="F2F1DC"/>
                  </a:solidFill>
                  <a:latin typeface="Canva Sans"/>
                  <a:ea typeface="Canva Sans"/>
                  <a:cs typeface="Canva Sans"/>
                  <a:sym typeface="Canva Sans"/>
                </a:rPr>
                <a:t>How Kshitij streamlines </a:t>
              </a:r>
            </a:p>
            <a:p>
              <a:pPr algn="ctr">
                <a:lnSpc>
                  <a:spcPts val="2957"/>
                </a:lnSpc>
                <a:spcBef>
                  <a:spcPct val="0"/>
                </a:spcBef>
              </a:pPr>
              <a:r>
                <a:rPr lang="en-US" sz="2112">
                  <a:solidFill>
                    <a:srgbClr val="F2F1DC"/>
                  </a:solidFill>
                  <a:latin typeface="Canva Sans"/>
                  <a:ea typeface="Canva Sans"/>
                  <a:cs typeface="Canva Sans"/>
                  <a:sym typeface="Canva Sans"/>
                </a:rPr>
                <a:t>your beach venture?</a:t>
              </a:r>
            </a:p>
          </p:txBody>
        </p:sp>
        <p:sp>
          <p:nvSpPr>
            <p:cNvPr name="TextBox 51" id="51"/>
            <p:cNvSpPr txBox="true"/>
            <p:nvPr/>
          </p:nvSpPr>
          <p:spPr>
            <a:xfrm rot="0">
              <a:off x="1923243" y="2420498"/>
              <a:ext cx="6289032" cy="719836"/>
            </a:xfrm>
            <a:prstGeom prst="rect">
              <a:avLst/>
            </a:prstGeom>
          </p:spPr>
          <p:txBody>
            <a:bodyPr anchor="t" rtlCol="false" tIns="0" lIns="0" bIns="0" rIns="0">
              <a:spAutoFit/>
            </a:bodyPr>
            <a:lstStyle/>
            <a:p>
              <a:pPr algn="ctr" marL="0" indent="0" lvl="0">
                <a:lnSpc>
                  <a:spcPts val="1464"/>
                </a:lnSpc>
              </a:pPr>
              <a:r>
                <a:rPr lang="en-US" sz="1200">
                  <a:solidFill>
                    <a:srgbClr val="F2F1DC"/>
                  </a:solidFill>
                  <a:latin typeface="Canva Sans"/>
                  <a:ea typeface="Canva Sans"/>
                  <a:cs typeface="Canva Sans"/>
                  <a:sym typeface="Canva Sans"/>
                </a:rPr>
                <a:t>Kshitij leverages the abilities of machine learning to classify locations and activities into categories of safe, unsafe or moderate, so users can make quick decisions.</a:t>
              </a:r>
            </a:p>
          </p:txBody>
        </p:sp>
        <p:sp>
          <p:nvSpPr>
            <p:cNvPr name="TextBox 52" id="52"/>
            <p:cNvSpPr txBox="true"/>
            <p:nvPr/>
          </p:nvSpPr>
          <p:spPr>
            <a:xfrm rot="0">
              <a:off x="3915857" y="2039710"/>
              <a:ext cx="2303805" cy="342688"/>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E3E658"/>
                  </a:solidFill>
                  <a:latin typeface="Canva Sans"/>
                  <a:ea typeface="Canva Sans"/>
                  <a:cs typeface="Canva Sans"/>
                  <a:sym typeface="Canva Sans"/>
                </a:rPr>
                <a:t>1. Safety Profiling</a:t>
              </a:r>
            </a:p>
          </p:txBody>
        </p:sp>
        <p:sp>
          <p:nvSpPr>
            <p:cNvPr name="TextBox 53" id="53"/>
            <p:cNvSpPr txBox="true"/>
            <p:nvPr/>
          </p:nvSpPr>
          <p:spPr>
            <a:xfrm rot="0">
              <a:off x="1265818" y="8303328"/>
              <a:ext cx="6507716" cy="719836"/>
            </a:xfrm>
            <a:prstGeom prst="rect">
              <a:avLst/>
            </a:prstGeom>
          </p:spPr>
          <p:txBody>
            <a:bodyPr anchor="t" rtlCol="false" tIns="0" lIns="0" bIns="0" rIns="0">
              <a:spAutoFit/>
            </a:bodyPr>
            <a:lstStyle/>
            <a:p>
              <a:pPr algn="ctr">
                <a:lnSpc>
                  <a:spcPts val="1464"/>
                </a:lnSpc>
              </a:pPr>
              <a:r>
                <a:rPr lang="en-US" sz="1200">
                  <a:solidFill>
                    <a:srgbClr val="F2F1DC"/>
                  </a:solidFill>
                  <a:latin typeface="Canva Sans"/>
                  <a:ea typeface="Canva Sans"/>
                  <a:cs typeface="Canva Sans"/>
                  <a:sym typeface="Canva Sans"/>
                </a:rPr>
                <a:t>Our very own travel planner chat bot leverages latest fine-tuned Gen AI models to provide one-of-a-kind interactive experience to users planning their future beach trips.</a:t>
              </a:r>
            </a:p>
          </p:txBody>
        </p:sp>
        <p:sp>
          <p:nvSpPr>
            <p:cNvPr name="TextBox 54" id="54"/>
            <p:cNvSpPr txBox="true"/>
            <p:nvPr/>
          </p:nvSpPr>
          <p:spPr>
            <a:xfrm rot="0">
              <a:off x="3741079" y="7953211"/>
              <a:ext cx="2814269" cy="342688"/>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E3E658"/>
                  </a:solidFill>
                  <a:latin typeface="Canva Sans"/>
                  <a:ea typeface="Canva Sans"/>
                  <a:cs typeface="Canva Sans"/>
                  <a:sym typeface="Canva Sans"/>
                </a:rPr>
                <a:t>6. Furnished with AI </a:t>
              </a:r>
            </a:p>
          </p:txBody>
        </p:sp>
        <p:sp>
          <p:nvSpPr>
            <p:cNvPr name="TextBox 55" id="55"/>
            <p:cNvSpPr txBox="true"/>
            <p:nvPr/>
          </p:nvSpPr>
          <p:spPr>
            <a:xfrm rot="0">
              <a:off x="1958569" y="10553713"/>
              <a:ext cx="5914719" cy="643975"/>
            </a:xfrm>
            <a:prstGeom prst="rect">
              <a:avLst/>
            </a:prstGeom>
          </p:spPr>
          <p:txBody>
            <a:bodyPr anchor="t" rtlCol="false" tIns="0" lIns="0" bIns="0" rIns="0">
              <a:spAutoFit/>
            </a:bodyPr>
            <a:lstStyle/>
            <a:p>
              <a:pPr algn="ctr">
                <a:lnSpc>
                  <a:spcPts val="1342"/>
                </a:lnSpc>
              </a:pPr>
              <a:r>
                <a:rPr lang="en-US" sz="1100">
                  <a:solidFill>
                    <a:srgbClr val="F2F1DC"/>
                  </a:solidFill>
                  <a:latin typeface="Canva Sans"/>
                  <a:ea typeface="Canva Sans"/>
                  <a:cs typeface="Canva Sans"/>
                  <a:sym typeface="Canva Sans"/>
                </a:rPr>
                <a:t>As we are dedicated to building an inclusive solution for the diverse space of our nation, we intend to provide a multi-lingual support for users across the country.</a:t>
              </a:r>
            </a:p>
          </p:txBody>
        </p:sp>
        <p:sp>
          <p:nvSpPr>
            <p:cNvPr name="TextBox 56" id="56"/>
            <p:cNvSpPr txBox="true"/>
            <p:nvPr/>
          </p:nvSpPr>
          <p:spPr>
            <a:xfrm rot="0">
              <a:off x="3272597" y="10135152"/>
              <a:ext cx="3395774" cy="342688"/>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E3E658"/>
                  </a:solidFill>
                  <a:latin typeface="Canva Sans"/>
                  <a:ea typeface="Canva Sans"/>
                  <a:cs typeface="Canva Sans"/>
                  <a:sym typeface="Canva Sans"/>
                </a:rPr>
                <a:t>8. Multi-Lingual Support </a:t>
              </a:r>
            </a:p>
          </p:txBody>
        </p:sp>
        <p:sp>
          <p:nvSpPr>
            <p:cNvPr name="TextBox 57" id="57"/>
            <p:cNvSpPr txBox="true"/>
            <p:nvPr/>
          </p:nvSpPr>
          <p:spPr>
            <a:xfrm rot="0">
              <a:off x="1623200" y="5956685"/>
              <a:ext cx="6244799" cy="719836"/>
            </a:xfrm>
            <a:prstGeom prst="rect">
              <a:avLst/>
            </a:prstGeom>
          </p:spPr>
          <p:txBody>
            <a:bodyPr anchor="t" rtlCol="false" tIns="0" lIns="0" bIns="0" rIns="0">
              <a:spAutoFit/>
            </a:bodyPr>
            <a:lstStyle/>
            <a:p>
              <a:pPr algn="ctr" marL="0" indent="0" lvl="0">
                <a:lnSpc>
                  <a:spcPts val="1464"/>
                </a:lnSpc>
              </a:pPr>
              <a:r>
                <a:rPr lang="en-US" sz="1200">
                  <a:solidFill>
                    <a:srgbClr val="F2F1DC"/>
                  </a:solidFill>
                  <a:latin typeface="Canva Sans"/>
                  <a:ea typeface="Canva Sans"/>
                  <a:cs typeface="Canva Sans"/>
                  <a:sym typeface="Canva Sans"/>
                </a:rPr>
                <a:t>Allowing users to generate their own reports based on their experiences on a beach, properly moderated by community notes, empowering users to act like on-ground reporters.</a:t>
              </a:r>
            </a:p>
          </p:txBody>
        </p:sp>
        <p:sp>
          <p:nvSpPr>
            <p:cNvPr name="TextBox 58" id="58"/>
            <p:cNvSpPr txBox="true"/>
            <p:nvPr/>
          </p:nvSpPr>
          <p:spPr>
            <a:xfrm rot="0">
              <a:off x="3385128" y="5512397"/>
              <a:ext cx="3526171" cy="342688"/>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E3E658"/>
                  </a:solidFill>
                  <a:latin typeface="Canva Sans"/>
                  <a:ea typeface="Canva Sans"/>
                  <a:cs typeface="Canva Sans"/>
                  <a:sym typeface="Canva Sans"/>
                </a:rPr>
                <a:t>4. Crowd Reporting</a:t>
              </a:r>
            </a:p>
          </p:txBody>
        </p:sp>
        <p:sp>
          <p:nvSpPr>
            <p:cNvPr name="TextBox 59" id="59"/>
            <p:cNvSpPr txBox="true"/>
            <p:nvPr/>
          </p:nvSpPr>
          <p:spPr>
            <a:xfrm rot="0">
              <a:off x="1748722" y="4693556"/>
              <a:ext cx="6443524" cy="719836"/>
            </a:xfrm>
            <a:prstGeom prst="rect">
              <a:avLst/>
            </a:prstGeom>
          </p:spPr>
          <p:txBody>
            <a:bodyPr anchor="t" rtlCol="false" tIns="0" lIns="0" bIns="0" rIns="0">
              <a:spAutoFit/>
            </a:bodyPr>
            <a:lstStyle/>
            <a:p>
              <a:pPr algn="ctr" marL="0" indent="0" lvl="0">
                <a:lnSpc>
                  <a:spcPts val="1464"/>
                </a:lnSpc>
                <a:spcBef>
                  <a:spcPct val="0"/>
                </a:spcBef>
              </a:pPr>
              <a:r>
                <a:rPr lang="en-US" sz="1200" strike="noStrike" u="none">
                  <a:solidFill>
                    <a:srgbClr val="F2F1DC"/>
                  </a:solidFill>
                  <a:latin typeface="Canva Sans"/>
                  <a:ea typeface="Canva Sans"/>
                  <a:cs typeface="Canva Sans"/>
                  <a:sym typeface="Canva Sans"/>
                </a:rPr>
                <a:t>With a single click, users are empowered to share their live locations with their SOS contacts, aiding both families and NDRF in cases of emergencies.</a:t>
              </a:r>
            </a:p>
          </p:txBody>
        </p:sp>
        <p:sp>
          <p:nvSpPr>
            <p:cNvPr name="TextBox 60" id="60"/>
            <p:cNvSpPr txBox="true"/>
            <p:nvPr/>
          </p:nvSpPr>
          <p:spPr>
            <a:xfrm rot="0">
              <a:off x="3996311" y="4249268"/>
              <a:ext cx="2303805" cy="342688"/>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E3E658"/>
                  </a:solidFill>
                  <a:latin typeface="Canva Sans"/>
                  <a:ea typeface="Canva Sans"/>
                  <a:cs typeface="Canva Sans"/>
                  <a:sym typeface="Canva Sans"/>
                </a:rPr>
                <a:t>3. Prompt Alerts</a:t>
              </a:r>
            </a:p>
          </p:txBody>
        </p:sp>
        <p:sp>
          <p:nvSpPr>
            <p:cNvPr name="TextBox 61" id="61"/>
            <p:cNvSpPr txBox="true"/>
            <p:nvPr/>
          </p:nvSpPr>
          <p:spPr>
            <a:xfrm rot="0">
              <a:off x="1893081" y="9491579"/>
              <a:ext cx="6510264" cy="453305"/>
            </a:xfrm>
            <a:prstGeom prst="rect">
              <a:avLst/>
            </a:prstGeom>
          </p:spPr>
          <p:txBody>
            <a:bodyPr anchor="t" rtlCol="false" tIns="0" lIns="0" bIns="0" rIns="0">
              <a:spAutoFit/>
            </a:bodyPr>
            <a:lstStyle/>
            <a:p>
              <a:pPr algn="ctr" marL="0" indent="0" lvl="0">
                <a:lnSpc>
                  <a:spcPts val="1402"/>
                </a:lnSpc>
                <a:spcBef>
                  <a:spcPct val="0"/>
                </a:spcBef>
              </a:pPr>
              <a:r>
                <a:rPr lang="en-US" sz="1149" strike="noStrike" u="none">
                  <a:solidFill>
                    <a:srgbClr val="F2F1DC"/>
                  </a:solidFill>
                  <a:latin typeface="Canva Sans"/>
                  <a:ea typeface="Canva Sans"/>
                  <a:cs typeface="Canva Sans"/>
                  <a:sym typeface="Canva Sans"/>
                </a:rPr>
                <a:t>A holistic and inclusive community, which is properly moderated to ensure tourists can make acquaintances close to their places of visit..</a:t>
              </a:r>
            </a:p>
          </p:txBody>
        </p:sp>
        <p:sp>
          <p:nvSpPr>
            <p:cNvPr name="TextBox 62" id="62"/>
            <p:cNvSpPr txBox="true"/>
            <p:nvPr/>
          </p:nvSpPr>
          <p:spPr>
            <a:xfrm rot="0">
              <a:off x="3996311" y="9072791"/>
              <a:ext cx="2303805" cy="342688"/>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E3E658"/>
                  </a:solidFill>
                  <a:latin typeface="Canva Sans"/>
                  <a:ea typeface="Canva Sans"/>
                  <a:cs typeface="Canva Sans"/>
                  <a:sym typeface="Canva Sans"/>
                </a:rPr>
                <a:t>7. Community</a:t>
              </a:r>
            </a:p>
          </p:txBody>
        </p:sp>
        <p:sp>
          <p:nvSpPr>
            <p:cNvPr name="TextBox 63" id="63"/>
            <p:cNvSpPr txBox="true"/>
            <p:nvPr/>
          </p:nvSpPr>
          <p:spPr>
            <a:xfrm rot="0">
              <a:off x="1656549" y="7173050"/>
              <a:ext cx="6535697" cy="719836"/>
            </a:xfrm>
            <a:prstGeom prst="rect">
              <a:avLst/>
            </a:prstGeom>
          </p:spPr>
          <p:txBody>
            <a:bodyPr anchor="t" rtlCol="false" tIns="0" lIns="0" bIns="0" rIns="0">
              <a:spAutoFit/>
            </a:bodyPr>
            <a:lstStyle/>
            <a:p>
              <a:pPr algn="ctr" marL="0" indent="0" lvl="0">
                <a:lnSpc>
                  <a:spcPts val="1464"/>
                </a:lnSpc>
              </a:pPr>
              <a:r>
                <a:rPr lang="en-US" sz="1200">
                  <a:solidFill>
                    <a:srgbClr val="F2F1DC"/>
                  </a:solidFill>
                  <a:latin typeface="Canva Sans"/>
                  <a:ea typeface="Canva Sans"/>
                  <a:cs typeface="Canva Sans"/>
                  <a:sym typeface="Canva Sans"/>
                </a:rPr>
                <a:t>Our solution seamlessly integrates requests to up-to-date relevant APIs like INCOIS, WeatherBit etc to let the user be be wary of any environment /weather turmoil.</a:t>
              </a:r>
            </a:p>
          </p:txBody>
        </p:sp>
        <p:sp>
          <p:nvSpPr>
            <p:cNvPr name="TextBox 64" id="64"/>
            <p:cNvSpPr txBox="true"/>
            <p:nvPr/>
          </p:nvSpPr>
          <p:spPr>
            <a:xfrm rot="0">
              <a:off x="3996311" y="6808456"/>
              <a:ext cx="2303805" cy="342688"/>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E3E658"/>
                  </a:solidFill>
                  <a:latin typeface="Canva Sans"/>
                  <a:ea typeface="Canva Sans"/>
                  <a:cs typeface="Canva Sans"/>
                  <a:sym typeface="Canva Sans"/>
                </a:rPr>
                <a:t>5. Real-Time Info</a:t>
              </a:r>
            </a:p>
          </p:txBody>
        </p:sp>
      </p:grpSp>
      <p:sp>
        <p:nvSpPr>
          <p:cNvPr name="Freeform 65" id="65"/>
          <p:cNvSpPr/>
          <p:nvPr/>
        </p:nvSpPr>
        <p:spPr>
          <a:xfrm flipH="false" flipV="false" rot="0">
            <a:off x="15873663" y="180584"/>
            <a:ext cx="2259866" cy="1156416"/>
          </a:xfrm>
          <a:custGeom>
            <a:avLst/>
            <a:gdLst/>
            <a:ahLst/>
            <a:cxnLst/>
            <a:rect r="r" b="b" t="t" l="l"/>
            <a:pathLst>
              <a:path h="1156416" w="2259866">
                <a:moveTo>
                  <a:pt x="0" y="0"/>
                </a:moveTo>
                <a:lnTo>
                  <a:pt x="2259865" y="0"/>
                </a:lnTo>
                <a:lnTo>
                  <a:pt x="2259865" y="1156416"/>
                </a:lnTo>
                <a:lnTo>
                  <a:pt x="0" y="1156416"/>
                </a:lnTo>
                <a:lnTo>
                  <a:pt x="0" y="0"/>
                </a:lnTo>
                <a:close/>
              </a:path>
            </a:pathLst>
          </a:custGeom>
          <a:blipFill>
            <a:blip r:embed="rId10"/>
            <a:stretch>
              <a:fillRect l="0" t="0" r="0" b="0"/>
            </a:stretch>
          </a:blipFill>
        </p:spPr>
      </p:sp>
      <p:grpSp>
        <p:nvGrpSpPr>
          <p:cNvPr name="Group 66" id="66"/>
          <p:cNvGrpSpPr/>
          <p:nvPr/>
        </p:nvGrpSpPr>
        <p:grpSpPr>
          <a:xfrm rot="0">
            <a:off x="10234691" y="1869299"/>
            <a:ext cx="7288754" cy="6548403"/>
            <a:chOff x="0" y="0"/>
            <a:chExt cx="1919672" cy="1724682"/>
          </a:xfrm>
        </p:grpSpPr>
        <p:sp>
          <p:nvSpPr>
            <p:cNvPr name="Freeform 67" id="67"/>
            <p:cNvSpPr/>
            <p:nvPr/>
          </p:nvSpPr>
          <p:spPr>
            <a:xfrm flipH="false" flipV="false" rot="0">
              <a:off x="0" y="0"/>
              <a:ext cx="1919672" cy="1724682"/>
            </a:xfrm>
            <a:custGeom>
              <a:avLst/>
              <a:gdLst/>
              <a:ahLst/>
              <a:cxnLst/>
              <a:rect r="r" b="b" t="t" l="l"/>
              <a:pathLst>
                <a:path h="1724682" w="1919672">
                  <a:moveTo>
                    <a:pt x="32927" y="0"/>
                  </a:moveTo>
                  <a:lnTo>
                    <a:pt x="1886744" y="0"/>
                  </a:lnTo>
                  <a:cubicBezTo>
                    <a:pt x="1895477" y="0"/>
                    <a:pt x="1903853" y="3469"/>
                    <a:pt x="1910028" y="9644"/>
                  </a:cubicBezTo>
                  <a:cubicBezTo>
                    <a:pt x="1916203" y="15819"/>
                    <a:pt x="1919672" y="24194"/>
                    <a:pt x="1919672" y="32927"/>
                  </a:cubicBezTo>
                  <a:lnTo>
                    <a:pt x="1919672" y="1691755"/>
                  </a:lnTo>
                  <a:cubicBezTo>
                    <a:pt x="1919672" y="1700488"/>
                    <a:pt x="1916203" y="1708863"/>
                    <a:pt x="1910028" y="1715038"/>
                  </a:cubicBezTo>
                  <a:cubicBezTo>
                    <a:pt x="1903853" y="1721213"/>
                    <a:pt x="1895477" y="1724682"/>
                    <a:pt x="1886744" y="1724682"/>
                  </a:cubicBezTo>
                  <a:lnTo>
                    <a:pt x="32927" y="1724682"/>
                  </a:lnTo>
                  <a:cubicBezTo>
                    <a:pt x="24194" y="1724682"/>
                    <a:pt x="15819" y="1721213"/>
                    <a:pt x="9644" y="1715038"/>
                  </a:cubicBezTo>
                  <a:cubicBezTo>
                    <a:pt x="3469" y="1708863"/>
                    <a:pt x="0" y="1700488"/>
                    <a:pt x="0" y="1691755"/>
                  </a:cubicBezTo>
                  <a:lnTo>
                    <a:pt x="0" y="32927"/>
                  </a:lnTo>
                  <a:cubicBezTo>
                    <a:pt x="0" y="24194"/>
                    <a:pt x="3469" y="15819"/>
                    <a:pt x="9644" y="9644"/>
                  </a:cubicBezTo>
                  <a:cubicBezTo>
                    <a:pt x="15819" y="3469"/>
                    <a:pt x="24194" y="0"/>
                    <a:pt x="32927" y="0"/>
                  </a:cubicBezTo>
                  <a:close/>
                </a:path>
              </a:pathLst>
            </a:custGeom>
            <a:solidFill>
              <a:srgbClr val="081269"/>
            </a:solidFill>
          </p:spPr>
        </p:sp>
        <p:sp>
          <p:nvSpPr>
            <p:cNvPr name="TextBox 68" id="68"/>
            <p:cNvSpPr txBox="true"/>
            <p:nvPr/>
          </p:nvSpPr>
          <p:spPr>
            <a:xfrm>
              <a:off x="0" y="-152400"/>
              <a:ext cx="1919672" cy="1877082"/>
            </a:xfrm>
            <a:prstGeom prst="rect">
              <a:avLst/>
            </a:prstGeom>
          </p:spPr>
          <p:txBody>
            <a:bodyPr anchor="ctr" rtlCol="false" tIns="50800" lIns="50800" bIns="50800" rIns="50800"/>
            <a:lstStyle/>
            <a:p>
              <a:pPr algn="ctr">
                <a:lnSpc>
                  <a:spcPts val="4223"/>
                </a:lnSpc>
              </a:pPr>
              <a:r>
                <a:rPr lang="en-US" sz="2399">
                  <a:solidFill>
                    <a:srgbClr val="FFFFFF"/>
                  </a:solidFill>
                  <a:latin typeface="Poppins"/>
                  <a:ea typeface="Poppins"/>
                  <a:cs typeface="Poppins"/>
                  <a:sym typeface="Poppins"/>
                </a:rPr>
                <a:t>                               is a geo-encoded platform that leverages new age tools to classify beach locations and activities safe or unsafe based on inputs from INCOIS API along with time series data about weather conditions, which are then leveraged using an apt machine learning model.</a:t>
              </a:r>
            </a:p>
          </p:txBody>
        </p:sp>
      </p:grpSp>
      <p:sp>
        <p:nvSpPr>
          <p:cNvPr name="TextBox 69" id="69"/>
          <p:cNvSpPr txBox="true"/>
          <p:nvPr/>
        </p:nvSpPr>
        <p:spPr>
          <a:xfrm rot="0">
            <a:off x="10026718" y="2875655"/>
            <a:ext cx="3627775" cy="1090296"/>
          </a:xfrm>
          <a:prstGeom prst="rect">
            <a:avLst/>
          </a:prstGeom>
        </p:spPr>
        <p:txBody>
          <a:bodyPr anchor="t" rtlCol="false" tIns="0" lIns="0" bIns="0" rIns="0">
            <a:spAutoFit/>
          </a:bodyPr>
          <a:lstStyle/>
          <a:p>
            <a:pPr algn="ctr">
              <a:lnSpc>
                <a:spcPts val="8819"/>
              </a:lnSpc>
            </a:pPr>
            <a:r>
              <a:rPr lang="en-US" sz="6299" b="true">
                <a:solidFill>
                  <a:srgbClr val="FFFFFF"/>
                </a:solidFill>
                <a:latin typeface="The Seasons Bold"/>
                <a:ea typeface="The Seasons Bold"/>
                <a:cs typeface="The Seasons Bold"/>
                <a:sym typeface="The Seasons Bold"/>
              </a:rPr>
              <a:t>Kshitij</a:t>
            </a:r>
          </a:p>
        </p:txBody>
      </p:sp>
      <p:sp>
        <p:nvSpPr>
          <p:cNvPr name="Freeform 70" id="70"/>
          <p:cNvSpPr/>
          <p:nvPr/>
        </p:nvSpPr>
        <p:spPr>
          <a:xfrm flipH="false" flipV="false" rot="0">
            <a:off x="903659" y="7941309"/>
            <a:ext cx="3106091" cy="2633983"/>
          </a:xfrm>
          <a:custGeom>
            <a:avLst/>
            <a:gdLst/>
            <a:ahLst/>
            <a:cxnLst/>
            <a:rect r="r" b="b" t="t" l="l"/>
            <a:pathLst>
              <a:path h="2633983" w="3106091">
                <a:moveTo>
                  <a:pt x="0" y="0"/>
                </a:moveTo>
                <a:lnTo>
                  <a:pt x="3106091" y="0"/>
                </a:lnTo>
                <a:lnTo>
                  <a:pt x="3106091" y="2633982"/>
                </a:lnTo>
                <a:lnTo>
                  <a:pt x="0" y="2633982"/>
                </a:lnTo>
                <a:lnTo>
                  <a:pt x="0" y="0"/>
                </a:lnTo>
                <a:close/>
              </a:path>
            </a:pathLst>
          </a:custGeom>
          <a:blipFill>
            <a:blip r:embed="rId11"/>
            <a:stretch>
              <a:fillRect l="0" t="-17923"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3255069" y="-1670363"/>
            <a:ext cx="13840669" cy="14570648"/>
            <a:chOff x="0" y="0"/>
            <a:chExt cx="951658" cy="1001850"/>
          </a:xfrm>
        </p:grpSpPr>
        <p:sp>
          <p:nvSpPr>
            <p:cNvPr name="Freeform 3" id="3"/>
            <p:cNvSpPr/>
            <p:nvPr/>
          </p:nvSpPr>
          <p:spPr>
            <a:xfrm flipH="false" flipV="false" rot="0">
              <a:off x="0" y="0"/>
              <a:ext cx="951658" cy="1001850"/>
            </a:xfrm>
            <a:custGeom>
              <a:avLst/>
              <a:gdLst/>
              <a:ahLst/>
              <a:cxnLst/>
              <a:rect r="r" b="b" t="t" l="l"/>
              <a:pathLst>
                <a:path h="1001850" w="951658">
                  <a:moveTo>
                    <a:pt x="475829" y="0"/>
                  </a:moveTo>
                  <a:cubicBezTo>
                    <a:pt x="213036" y="0"/>
                    <a:pt x="0" y="224272"/>
                    <a:pt x="0" y="500925"/>
                  </a:cubicBezTo>
                  <a:cubicBezTo>
                    <a:pt x="0" y="777578"/>
                    <a:pt x="213036" y="1001850"/>
                    <a:pt x="475829" y="1001850"/>
                  </a:cubicBezTo>
                  <a:cubicBezTo>
                    <a:pt x="738622" y="1001850"/>
                    <a:pt x="951658" y="777578"/>
                    <a:pt x="951658" y="500925"/>
                  </a:cubicBezTo>
                  <a:cubicBezTo>
                    <a:pt x="951658" y="224272"/>
                    <a:pt x="738622" y="0"/>
                    <a:pt x="475829" y="0"/>
                  </a:cubicBezTo>
                  <a:close/>
                </a:path>
              </a:pathLst>
            </a:custGeom>
            <a:solidFill>
              <a:srgbClr val="000C74"/>
            </a:solidFill>
          </p:spPr>
        </p:sp>
        <p:sp>
          <p:nvSpPr>
            <p:cNvPr name="TextBox 4" id="4"/>
            <p:cNvSpPr txBox="true"/>
            <p:nvPr/>
          </p:nvSpPr>
          <p:spPr>
            <a:xfrm>
              <a:off x="89218" y="55823"/>
              <a:ext cx="773222" cy="85210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857641" y="-3603630"/>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just" marL="323850" indent="-161925" lvl="1">
                <a:lnSpc>
                  <a:spcPts val="2100"/>
                </a:lnSpc>
                <a:spcBef>
                  <a:spcPct val="0"/>
                </a:spcBef>
                <a:buFont typeface="Arial"/>
                <a:buChar char="•"/>
              </a:pPr>
            </a:p>
          </p:txBody>
        </p:sp>
      </p:grpSp>
      <p:sp>
        <p:nvSpPr>
          <p:cNvPr name="Freeform 8" id="8"/>
          <p:cNvSpPr/>
          <p:nvPr/>
        </p:nvSpPr>
        <p:spPr>
          <a:xfrm flipH="false" flipV="false" rot="0">
            <a:off x="15648489" y="162067"/>
            <a:ext cx="2342646" cy="1198776"/>
          </a:xfrm>
          <a:custGeom>
            <a:avLst/>
            <a:gdLst/>
            <a:ahLst/>
            <a:cxnLst/>
            <a:rect r="r" b="b" t="t" l="l"/>
            <a:pathLst>
              <a:path h="1198776" w="2342646">
                <a:moveTo>
                  <a:pt x="0" y="0"/>
                </a:moveTo>
                <a:lnTo>
                  <a:pt x="2342646" y="0"/>
                </a:lnTo>
                <a:lnTo>
                  <a:pt x="2342646" y="1198776"/>
                </a:lnTo>
                <a:lnTo>
                  <a:pt x="0" y="1198776"/>
                </a:lnTo>
                <a:lnTo>
                  <a:pt x="0" y="0"/>
                </a:lnTo>
                <a:close/>
              </a:path>
            </a:pathLst>
          </a:custGeom>
          <a:blipFill>
            <a:blip r:embed="rId2"/>
            <a:stretch>
              <a:fillRect l="0" t="0" r="0" b="0"/>
            </a:stretch>
          </a:blipFill>
        </p:spPr>
      </p:sp>
      <p:grpSp>
        <p:nvGrpSpPr>
          <p:cNvPr name="Group 9" id="9"/>
          <p:cNvGrpSpPr>
            <a:grpSpLocks noChangeAspect="true"/>
          </p:cNvGrpSpPr>
          <p:nvPr/>
        </p:nvGrpSpPr>
        <p:grpSpPr>
          <a:xfrm rot="0">
            <a:off x="3326365" y="2055621"/>
            <a:ext cx="3695177" cy="7509523"/>
            <a:chOff x="0" y="0"/>
            <a:chExt cx="5001260" cy="10163810"/>
          </a:xfrm>
        </p:grpSpPr>
        <p:sp>
          <p:nvSpPr>
            <p:cNvPr name="Freeform 10" id="10"/>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3"/>
              <a:stretch>
                <a:fillRect l="-45" t="0" r="-45" b="0"/>
              </a:stretch>
            </a:blipFill>
          </p:spPr>
        </p:sp>
        <p:sp>
          <p:nvSpPr>
            <p:cNvPr name="Freeform 11" id="11"/>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0" t="-1442" r="0" b="-1442"/>
              </a:stretch>
            </a:blipFill>
          </p:spPr>
        </p:sp>
      </p:grpSp>
      <p:sp>
        <p:nvSpPr>
          <p:cNvPr name="Freeform 12" id="12"/>
          <p:cNvSpPr/>
          <p:nvPr/>
        </p:nvSpPr>
        <p:spPr>
          <a:xfrm flipH="false" flipV="false" rot="0">
            <a:off x="508781" y="2160396"/>
            <a:ext cx="2705843" cy="3321905"/>
          </a:xfrm>
          <a:custGeom>
            <a:avLst/>
            <a:gdLst/>
            <a:ahLst/>
            <a:cxnLst/>
            <a:rect r="r" b="b" t="t" l="l"/>
            <a:pathLst>
              <a:path h="3321905" w="2705843">
                <a:moveTo>
                  <a:pt x="0" y="0"/>
                </a:moveTo>
                <a:lnTo>
                  <a:pt x="2705843" y="0"/>
                </a:lnTo>
                <a:lnTo>
                  <a:pt x="2705843" y="3321906"/>
                </a:lnTo>
                <a:lnTo>
                  <a:pt x="0" y="33219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10800000">
            <a:off x="6523715" y="3620963"/>
            <a:ext cx="141623" cy="14162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alpha val="37647"/>
              </a:srgbClr>
            </a:solidFill>
            <a:ln w="38100" cap="sq">
              <a:solidFill>
                <a:srgbClr val="F2F1DC">
                  <a:alpha val="37647"/>
                </a:srgbClr>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6" id="16"/>
          <p:cNvSpPr/>
          <p:nvPr/>
        </p:nvSpPr>
        <p:spPr>
          <a:xfrm flipH="false" flipV="false" rot="0">
            <a:off x="9144000" y="2062329"/>
            <a:ext cx="678811" cy="751274"/>
          </a:xfrm>
          <a:custGeom>
            <a:avLst/>
            <a:gdLst/>
            <a:ahLst/>
            <a:cxnLst/>
            <a:rect r="r" b="b" t="t" l="l"/>
            <a:pathLst>
              <a:path h="751274" w="678811">
                <a:moveTo>
                  <a:pt x="0" y="0"/>
                </a:moveTo>
                <a:lnTo>
                  <a:pt x="678811" y="0"/>
                </a:lnTo>
                <a:lnTo>
                  <a:pt x="678811" y="751274"/>
                </a:lnTo>
                <a:lnTo>
                  <a:pt x="0" y="751274"/>
                </a:lnTo>
                <a:lnTo>
                  <a:pt x="0" y="0"/>
                </a:lnTo>
                <a:close/>
              </a:path>
            </a:pathLst>
          </a:custGeom>
          <a:blipFill>
            <a:blip r:embed="rId7"/>
            <a:stretch>
              <a:fillRect l="-22143" t="-4450" r="-20130" b="-24099"/>
            </a:stretch>
          </a:blipFill>
        </p:spPr>
      </p:sp>
      <p:grpSp>
        <p:nvGrpSpPr>
          <p:cNvPr name="Group 17" id="17"/>
          <p:cNvGrpSpPr/>
          <p:nvPr/>
        </p:nvGrpSpPr>
        <p:grpSpPr>
          <a:xfrm rot="0">
            <a:off x="7442632" y="2457648"/>
            <a:ext cx="2265460" cy="1163315"/>
            <a:chOff x="0" y="0"/>
            <a:chExt cx="596664" cy="306387"/>
          </a:xfrm>
        </p:grpSpPr>
        <p:sp>
          <p:nvSpPr>
            <p:cNvPr name="Freeform 18" id="18"/>
            <p:cNvSpPr/>
            <p:nvPr/>
          </p:nvSpPr>
          <p:spPr>
            <a:xfrm flipH="false" flipV="false" rot="0">
              <a:off x="0" y="0"/>
              <a:ext cx="596664" cy="306387"/>
            </a:xfrm>
            <a:custGeom>
              <a:avLst/>
              <a:gdLst/>
              <a:ahLst/>
              <a:cxnLst/>
              <a:rect r="r" b="b" t="t" l="l"/>
              <a:pathLst>
                <a:path h="306387" w="596664">
                  <a:moveTo>
                    <a:pt x="75182" y="0"/>
                  </a:moveTo>
                  <a:lnTo>
                    <a:pt x="521482" y="0"/>
                  </a:lnTo>
                  <a:cubicBezTo>
                    <a:pt x="563004" y="0"/>
                    <a:pt x="596664" y="33660"/>
                    <a:pt x="596664" y="75182"/>
                  </a:cubicBezTo>
                  <a:lnTo>
                    <a:pt x="596664" y="231205"/>
                  </a:lnTo>
                  <a:cubicBezTo>
                    <a:pt x="596664" y="272727"/>
                    <a:pt x="563004" y="306387"/>
                    <a:pt x="521482" y="306387"/>
                  </a:cubicBezTo>
                  <a:lnTo>
                    <a:pt x="75182" y="306387"/>
                  </a:lnTo>
                  <a:cubicBezTo>
                    <a:pt x="33660" y="306387"/>
                    <a:pt x="0" y="272727"/>
                    <a:pt x="0" y="231205"/>
                  </a:cubicBezTo>
                  <a:lnTo>
                    <a:pt x="0" y="75182"/>
                  </a:lnTo>
                  <a:cubicBezTo>
                    <a:pt x="0" y="33660"/>
                    <a:pt x="33660" y="0"/>
                    <a:pt x="75182" y="0"/>
                  </a:cubicBezTo>
                  <a:close/>
                </a:path>
              </a:pathLst>
            </a:custGeom>
            <a:solidFill>
              <a:srgbClr val="FDFDFD">
                <a:alpha val="37647"/>
              </a:srgbClr>
            </a:solidFill>
            <a:ln w="38100" cap="rnd">
              <a:solidFill>
                <a:srgbClr val="F2F1DC">
                  <a:alpha val="37647"/>
                </a:srgbClr>
              </a:solidFill>
              <a:prstDash val="solid"/>
              <a:round/>
            </a:ln>
          </p:spPr>
        </p:sp>
        <p:sp>
          <p:nvSpPr>
            <p:cNvPr name="TextBox 19" id="19"/>
            <p:cNvSpPr txBox="true"/>
            <p:nvPr/>
          </p:nvSpPr>
          <p:spPr>
            <a:xfrm>
              <a:off x="0" y="-38100"/>
              <a:ext cx="596664" cy="34448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0">
            <a:off x="707900" y="8804449"/>
            <a:ext cx="2194446" cy="650697"/>
            <a:chOff x="0" y="0"/>
            <a:chExt cx="577961" cy="171377"/>
          </a:xfrm>
        </p:grpSpPr>
        <p:sp>
          <p:nvSpPr>
            <p:cNvPr name="Freeform 21" id="21"/>
            <p:cNvSpPr/>
            <p:nvPr/>
          </p:nvSpPr>
          <p:spPr>
            <a:xfrm flipH="false" flipV="false" rot="0">
              <a:off x="0" y="0"/>
              <a:ext cx="577961" cy="171377"/>
            </a:xfrm>
            <a:custGeom>
              <a:avLst/>
              <a:gdLst/>
              <a:ahLst/>
              <a:cxnLst/>
              <a:rect r="r" b="b" t="t" l="l"/>
              <a:pathLst>
                <a:path h="171377" w="577961">
                  <a:moveTo>
                    <a:pt x="77615" y="0"/>
                  </a:moveTo>
                  <a:lnTo>
                    <a:pt x="500346" y="0"/>
                  </a:lnTo>
                  <a:cubicBezTo>
                    <a:pt x="520931" y="0"/>
                    <a:pt x="540672" y="8177"/>
                    <a:pt x="555228" y="22733"/>
                  </a:cubicBezTo>
                  <a:cubicBezTo>
                    <a:pt x="569784" y="37289"/>
                    <a:pt x="577961" y="57030"/>
                    <a:pt x="577961" y="77615"/>
                  </a:cubicBezTo>
                  <a:lnTo>
                    <a:pt x="577961" y="93762"/>
                  </a:lnTo>
                  <a:cubicBezTo>
                    <a:pt x="577961" y="114347"/>
                    <a:pt x="569784" y="134088"/>
                    <a:pt x="555228" y="148644"/>
                  </a:cubicBezTo>
                  <a:cubicBezTo>
                    <a:pt x="540672" y="163200"/>
                    <a:pt x="520931" y="171377"/>
                    <a:pt x="500346" y="171377"/>
                  </a:cubicBezTo>
                  <a:lnTo>
                    <a:pt x="77615" y="171377"/>
                  </a:lnTo>
                  <a:cubicBezTo>
                    <a:pt x="57030" y="171377"/>
                    <a:pt x="37289" y="163200"/>
                    <a:pt x="22733" y="148644"/>
                  </a:cubicBezTo>
                  <a:cubicBezTo>
                    <a:pt x="8177" y="134088"/>
                    <a:pt x="0" y="114347"/>
                    <a:pt x="0" y="93762"/>
                  </a:cubicBezTo>
                  <a:lnTo>
                    <a:pt x="0" y="77615"/>
                  </a:lnTo>
                  <a:cubicBezTo>
                    <a:pt x="0" y="57030"/>
                    <a:pt x="8177" y="37289"/>
                    <a:pt x="22733" y="22733"/>
                  </a:cubicBezTo>
                  <a:cubicBezTo>
                    <a:pt x="37289" y="8177"/>
                    <a:pt x="57030" y="0"/>
                    <a:pt x="77615" y="0"/>
                  </a:cubicBezTo>
                  <a:close/>
                </a:path>
              </a:pathLst>
            </a:custGeom>
            <a:solidFill>
              <a:srgbClr val="FDFDFD">
                <a:alpha val="37647"/>
              </a:srgbClr>
            </a:solidFill>
            <a:ln w="38100" cap="rnd">
              <a:solidFill>
                <a:srgbClr val="F2F1DC">
                  <a:alpha val="37647"/>
                </a:srgbClr>
              </a:solidFill>
              <a:prstDash val="solid"/>
              <a:round/>
            </a:ln>
          </p:spPr>
        </p:sp>
        <p:sp>
          <p:nvSpPr>
            <p:cNvPr name="TextBox 22" id="22"/>
            <p:cNvSpPr txBox="true"/>
            <p:nvPr/>
          </p:nvSpPr>
          <p:spPr>
            <a:xfrm>
              <a:off x="0" y="-38100"/>
              <a:ext cx="577961" cy="20947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3" id="23"/>
          <p:cNvSpPr txBox="true"/>
          <p:nvPr/>
        </p:nvSpPr>
        <p:spPr>
          <a:xfrm rot="0">
            <a:off x="698834" y="8834523"/>
            <a:ext cx="2203512" cy="542925"/>
          </a:xfrm>
          <a:prstGeom prst="rect">
            <a:avLst/>
          </a:prstGeom>
        </p:spPr>
        <p:txBody>
          <a:bodyPr anchor="t" rtlCol="false" tIns="0" lIns="0" bIns="0" rIns="0">
            <a:spAutoFit/>
          </a:bodyPr>
          <a:lstStyle/>
          <a:p>
            <a:pPr algn="ctr">
              <a:lnSpc>
                <a:spcPts val="2100"/>
              </a:lnSpc>
            </a:pPr>
            <a:r>
              <a:rPr lang="en-US" sz="1500">
                <a:solidFill>
                  <a:srgbClr val="FFFFFF"/>
                </a:solidFill>
                <a:latin typeface="Poppins"/>
                <a:ea typeface="Poppins"/>
                <a:cs typeface="Poppins"/>
                <a:sym typeface="Poppins"/>
              </a:rPr>
              <a:t>Beach Patrol </a:t>
            </a:r>
          </a:p>
          <a:p>
            <a:pPr algn="ctr">
              <a:lnSpc>
                <a:spcPts val="2100"/>
              </a:lnSpc>
              <a:spcBef>
                <a:spcPct val="0"/>
              </a:spcBef>
            </a:pPr>
            <a:r>
              <a:rPr lang="en-US" sz="1500">
                <a:solidFill>
                  <a:srgbClr val="FFFFFF"/>
                </a:solidFill>
                <a:latin typeface="Poppins"/>
                <a:ea typeface="Poppins"/>
                <a:cs typeface="Poppins"/>
                <a:sym typeface="Poppins"/>
              </a:rPr>
              <a:t>and safety zones</a:t>
            </a:r>
          </a:p>
        </p:txBody>
      </p:sp>
      <p:sp>
        <p:nvSpPr>
          <p:cNvPr name="Freeform 24" id="24"/>
          <p:cNvSpPr/>
          <p:nvPr/>
        </p:nvSpPr>
        <p:spPr>
          <a:xfrm flipH="false" flipV="false" rot="0">
            <a:off x="483712" y="8600026"/>
            <a:ext cx="408846" cy="408846"/>
          </a:xfrm>
          <a:custGeom>
            <a:avLst/>
            <a:gdLst/>
            <a:ahLst/>
            <a:cxnLst/>
            <a:rect r="r" b="b" t="t" l="l"/>
            <a:pathLst>
              <a:path h="408846" w="408846">
                <a:moveTo>
                  <a:pt x="0" y="0"/>
                </a:moveTo>
                <a:lnTo>
                  <a:pt x="408846" y="0"/>
                </a:lnTo>
                <a:lnTo>
                  <a:pt x="408846" y="408846"/>
                </a:lnTo>
                <a:lnTo>
                  <a:pt x="0" y="408846"/>
                </a:lnTo>
                <a:lnTo>
                  <a:pt x="0" y="0"/>
                </a:lnTo>
                <a:close/>
              </a:path>
            </a:pathLst>
          </a:custGeom>
          <a:blipFill>
            <a:blip r:embed="rId8"/>
            <a:stretch>
              <a:fillRect l="0" t="0" r="0" b="0"/>
            </a:stretch>
          </a:blipFill>
        </p:spPr>
      </p:sp>
      <p:grpSp>
        <p:nvGrpSpPr>
          <p:cNvPr name="Group 25" id="25"/>
          <p:cNvGrpSpPr/>
          <p:nvPr/>
        </p:nvGrpSpPr>
        <p:grpSpPr>
          <a:xfrm rot="0">
            <a:off x="610768" y="6740266"/>
            <a:ext cx="2203971" cy="775445"/>
            <a:chOff x="0" y="0"/>
            <a:chExt cx="580470" cy="204232"/>
          </a:xfrm>
        </p:grpSpPr>
        <p:sp>
          <p:nvSpPr>
            <p:cNvPr name="Freeform 26" id="26"/>
            <p:cNvSpPr/>
            <p:nvPr/>
          </p:nvSpPr>
          <p:spPr>
            <a:xfrm flipH="false" flipV="false" rot="0">
              <a:off x="0" y="0"/>
              <a:ext cx="580470" cy="204232"/>
            </a:xfrm>
            <a:custGeom>
              <a:avLst/>
              <a:gdLst/>
              <a:ahLst/>
              <a:cxnLst/>
              <a:rect r="r" b="b" t="t" l="l"/>
              <a:pathLst>
                <a:path h="204232" w="580470">
                  <a:moveTo>
                    <a:pt x="77280" y="0"/>
                  </a:moveTo>
                  <a:lnTo>
                    <a:pt x="503190" y="0"/>
                  </a:lnTo>
                  <a:cubicBezTo>
                    <a:pt x="545870" y="0"/>
                    <a:pt x="580470" y="34599"/>
                    <a:pt x="580470" y="77280"/>
                  </a:cubicBezTo>
                  <a:lnTo>
                    <a:pt x="580470" y="126953"/>
                  </a:lnTo>
                  <a:cubicBezTo>
                    <a:pt x="580470" y="147449"/>
                    <a:pt x="572328" y="167105"/>
                    <a:pt x="557835" y="181598"/>
                  </a:cubicBezTo>
                  <a:cubicBezTo>
                    <a:pt x="543342" y="196090"/>
                    <a:pt x="523686" y="204232"/>
                    <a:pt x="503190" y="204232"/>
                  </a:cubicBezTo>
                  <a:lnTo>
                    <a:pt x="77280" y="204232"/>
                  </a:lnTo>
                  <a:cubicBezTo>
                    <a:pt x="34599" y="204232"/>
                    <a:pt x="0" y="169633"/>
                    <a:pt x="0" y="126953"/>
                  </a:cubicBezTo>
                  <a:lnTo>
                    <a:pt x="0" y="77280"/>
                  </a:lnTo>
                  <a:cubicBezTo>
                    <a:pt x="0" y="34599"/>
                    <a:pt x="34599" y="0"/>
                    <a:pt x="77280" y="0"/>
                  </a:cubicBezTo>
                  <a:close/>
                </a:path>
              </a:pathLst>
            </a:custGeom>
            <a:solidFill>
              <a:srgbClr val="FDFDFD">
                <a:alpha val="37647"/>
              </a:srgbClr>
            </a:solidFill>
            <a:ln w="38100" cap="rnd">
              <a:solidFill>
                <a:srgbClr val="F2F1DC">
                  <a:alpha val="37647"/>
                </a:srgbClr>
              </a:solidFill>
              <a:prstDash val="solid"/>
              <a:round/>
            </a:ln>
          </p:spPr>
        </p:sp>
        <p:sp>
          <p:nvSpPr>
            <p:cNvPr name="TextBox 27" id="27"/>
            <p:cNvSpPr txBox="true"/>
            <p:nvPr/>
          </p:nvSpPr>
          <p:spPr>
            <a:xfrm>
              <a:off x="0" y="-38100"/>
              <a:ext cx="580470" cy="2423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8" id="28"/>
          <p:cNvSpPr/>
          <p:nvPr/>
        </p:nvSpPr>
        <p:spPr>
          <a:xfrm flipH="false" flipV="false" rot="0">
            <a:off x="336622" y="6538232"/>
            <a:ext cx="549208" cy="549208"/>
          </a:xfrm>
          <a:custGeom>
            <a:avLst/>
            <a:gdLst/>
            <a:ahLst/>
            <a:cxnLst/>
            <a:rect r="r" b="b" t="t" l="l"/>
            <a:pathLst>
              <a:path h="549208" w="549208">
                <a:moveTo>
                  <a:pt x="0" y="0"/>
                </a:moveTo>
                <a:lnTo>
                  <a:pt x="549209" y="0"/>
                </a:lnTo>
                <a:lnTo>
                  <a:pt x="549209" y="549208"/>
                </a:lnTo>
                <a:lnTo>
                  <a:pt x="0" y="549208"/>
                </a:lnTo>
                <a:lnTo>
                  <a:pt x="0" y="0"/>
                </a:lnTo>
                <a:close/>
              </a:path>
            </a:pathLst>
          </a:custGeom>
          <a:blipFill>
            <a:blip r:embed="rId9"/>
            <a:stretch>
              <a:fillRect l="0" t="0" r="0" b="0"/>
            </a:stretch>
          </a:blipFill>
        </p:spPr>
      </p:sp>
      <p:sp>
        <p:nvSpPr>
          <p:cNvPr name="Freeform 29" id="29"/>
          <p:cNvSpPr/>
          <p:nvPr/>
        </p:nvSpPr>
        <p:spPr>
          <a:xfrm flipH="false" flipV="false" rot="0">
            <a:off x="9102484" y="8772166"/>
            <a:ext cx="476702" cy="476702"/>
          </a:xfrm>
          <a:custGeom>
            <a:avLst/>
            <a:gdLst/>
            <a:ahLst/>
            <a:cxnLst/>
            <a:rect r="r" b="b" t="t" l="l"/>
            <a:pathLst>
              <a:path h="476702" w="476702">
                <a:moveTo>
                  <a:pt x="0" y="0"/>
                </a:moveTo>
                <a:lnTo>
                  <a:pt x="476703" y="0"/>
                </a:lnTo>
                <a:lnTo>
                  <a:pt x="476703" y="476703"/>
                </a:lnTo>
                <a:lnTo>
                  <a:pt x="0" y="476703"/>
                </a:lnTo>
                <a:lnTo>
                  <a:pt x="0" y="0"/>
                </a:lnTo>
                <a:close/>
              </a:path>
            </a:pathLst>
          </a:custGeom>
          <a:blipFill>
            <a:blip r:embed="rId10"/>
            <a:stretch>
              <a:fillRect l="0" t="0" r="0" b="0"/>
            </a:stretch>
          </a:blipFill>
        </p:spPr>
      </p:sp>
      <p:grpSp>
        <p:nvGrpSpPr>
          <p:cNvPr name="Group 30" id="30"/>
          <p:cNvGrpSpPr/>
          <p:nvPr/>
        </p:nvGrpSpPr>
        <p:grpSpPr>
          <a:xfrm rot="0">
            <a:off x="7283963" y="9062522"/>
            <a:ext cx="2040444" cy="682737"/>
            <a:chOff x="0" y="0"/>
            <a:chExt cx="537401" cy="179815"/>
          </a:xfrm>
        </p:grpSpPr>
        <p:sp>
          <p:nvSpPr>
            <p:cNvPr name="Freeform 31" id="31"/>
            <p:cNvSpPr/>
            <p:nvPr/>
          </p:nvSpPr>
          <p:spPr>
            <a:xfrm flipH="false" flipV="false" rot="0">
              <a:off x="0" y="0"/>
              <a:ext cx="537401" cy="179815"/>
            </a:xfrm>
            <a:custGeom>
              <a:avLst/>
              <a:gdLst/>
              <a:ahLst/>
              <a:cxnLst/>
              <a:rect r="r" b="b" t="t" l="l"/>
              <a:pathLst>
                <a:path h="179815" w="537401">
                  <a:moveTo>
                    <a:pt x="83473" y="0"/>
                  </a:moveTo>
                  <a:lnTo>
                    <a:pt x="453928" y="0"/>
                  </a:lnTo>
                  <a:cubicBezTo>
                    <a:pt x="476066" y="0"/>
                    <a:pt x="497298" y="8794"/>
                    <a:pt x="512952" y="24449"/>
                  </a:cubicBezTo>
                  <a:cubicBezTo>
                    <a:pt x="528606" y="40103"/>
                    <a:pt x="537401" y="61335"/>
                    <a:pt x="537401" y="83473"/>
                  </a:cubicBezTo>
                  <a:lnTo>
                    <a:pt x="537401" y="96342"/>
                  </a:lnTo>
                  <a:cubicBezTo>
                    <a:pt x="537401" y="118481"/>
                    <a:pt x="528606" y="139712"/>
                    <a:pt x="512952" y="155367"/>
                  </a:cubicBezTo>
                  <a:cubicBezTo>
                    <a:pt x="497298" y="171021"/>
                    <a:pt x="476066" y="179815"/>
                    <a:pt x="453928" y="179815"/>
                  </a:cubicBezTo>
                  <a:lnTo>
                    <a:pt x="83473" y="179815"/>
                  </a:lnTo>
                  <a:cubicBezTo>
                    <a:pt x="61335" y="179815"/>
                    <a:pt x="40103" y="171021"/>
                    <a:pt x="24449" y="155367"/>
                  </a:cubicBezTo>
                  <a:cubicBezTo>
                    <a:pt x="8794" y="139712"/>
                    <a:pt x="0" y="118481"/>
                    <a:pt x="0" y="96342"/>
                  </a:cubicBezTo>
                  <a:lnTo>
                    <a:pt x="0" y="83473"/>
                  </a:lnTo>
                  <a:cubicBezTo>
                    <a:pt x="0" y="61335"/>
                    <a:pt x="8794" y="40103"/>
                    <a:pt x="24449" y="24449"/>
                  </a:cubicBezTo>
                  <a:cubicBezTo>
                    <a:pt x="40103" y="8794"/>
                    <a:pt x="61335" y="0"/>
                    <a:pt x="83473" y="0"/>
                  </a:cubicBezTo>
                  <a:close/>
                </a:path>
              </a:pathLst>
            </a:custGeom>
            <a:solidFill>
              <a:srgbClr val="FDFDFD">
                <a:alpha val="37647"/>
              </a:srgbClr>
            </a:solidFill>
            <a:ln w="38100" cap="rnd">
              <a:solidFill>
                <a:srgbClr val="F2F1DC">
                  <a:alpha val="37647"/>
                </a:srgbClr>
              </a:solidFill>
              <a:prstDash val="solid"/>
              <a:round/>
            </a:ln>
          </p:spPr>
        </p:sp>
        <p:sp>
          <p:nvSpPr>
            <p:cNvPr name="TextBox 32" id="32"/>
            <p:cNvSpPr txBox="true"/>
            <p:nvPr/>
          </p:nvSpPr>
          <p:spPr>
            <a:xfrm>
              <a:off x="0" y="-38100"/>
              <a:ext cx="537401" cy="21791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33" id="33"/>
          <p:cNvSpPr/>
          <p:nvPr/>
        </p:nvSpPr>
        <p:spPr>
          <a:xfrm flipH="false" flipV="false" rot="0">
            <a:off x="9645976" y="4576623"/>
            <a:ext cx="552549" cy="552549"/>
          </a:xfrm>
          <a:custGeom>
            <a:avLst/>
            <a:gdLst/>
            <a:ahLst/>
            <a:cxnLst/>
            <a:rect r="r" b="b" t="t" l="l"/>
            <a:pathLst>
              <a:path h="552549" w="552549">
                <a:moveTo>
                  <a:pt x="0" y="0"/>
                </a:moveTo>
                <a:lnTo>
                  <a:pt x="552549" y="0"/>
                </a:lnTo>
                <a:lnTo>
                  <a:pt x="552549" y="552549"/>
                </a:lnTo>
                <a:lnTo>
                  <a:pt x="0" y="552549"/>
                </a:lnTo>
                <a:lnTo>
                  <a:pt x="0" y="0"/>
                </a:lnTo>
                <a:close/>
              </a:path>
            </a:pathLst>
          </a:custGeom>
          <a:blipFill>
            <a:blip r:embed="rId11"/>
            <a:stretch>
              <a:fillRect l="0" t="0" r="0" b="0"/>
            </a:stretch>
          </a:blipFill>
        </p:spPr>
      </p:sp>
      <p:grpSp>
        <p:nvGrpSpPr>
          <p:cNvPr name="Group 34" id="34"/>
          <p:cNvGrpSpPr/>
          <p:nvPr/>
        </p:nvGrpSpPr>
        <p:grpSpPr>
          <a:xfrm rot="0">
            <a:off x="7779260" y="4802634"/>
            <a:ext cx="2203512" cy="764209"/>
            <a:chOff x="0" y="0"/>
            <a:chExt cx="580349" cy="201273"/>
          </a:xfrm>
        </p:grpSpPr>
        <p:sp>
          <p:nvSpPr>
            <p:cNvPr name="Freeform 35" id="35"/>
            <p:cNvSpPr/>
            <p:nvPr/>
          </p:nvSpPr>
          <p:spPr>
            <a:xfrm flipH="false" flipV="false" rot="0">
              <a:off x="0" y="0"/>
              <a:ext cx="580349" cy="201273"/>
            </a:xfrm>
            <a:custGeom>
              <a:avLst/>
              <a:gdLst/>
              <a:ahLst/>
              <a:cxnLst/>
              <a:rect r="r" b="b" t="t" l="l"/>
              <a:pathLst>
                <a:path h="201273" w="580349">
                  <a:moveTo>
                    <a:pt x="59729" y="0"/>
                  </a:moveTo>
                  <a:lnTo>
                    <a:pt x="520620" y="0"/>
                  </a:lnTo>
                  <a:cubicBezTo>
                    <a:pt x="553607" y="0"/>
                    <a:pt x="580349" y="26741"/>
                    <a:pt x="580349" y="59729"/>
                  </a:cubicBezTo>
                  <a:lnTo>
                    <a:pt x="580349" y="141545"/>
                  </a:lnTo>
                  <a:cubicBezTo>
                    <a:pt x="580349" y="157386"/>
                    <a:pt x="574056" y="172578"/>
                    <a:pt x="562855" y="183779"/>
                  </a:cubicBezTo>
                  <a:cubicBezTo>
                    <a:pt x="551653" y="194980"/>
                    <a:pt x="536461" y="201273"/>
                    <a:pt x="520620" y="201273"/>
                  </a:cubicBezTo>
                  <a:lnTo>
                    <a:pt x="59729" y="201273"/>
                  </a:lnTo>
                  <a:cubicBezTo>
                    <a:pt x="43888" y="201273"/>
                    <a:pt x="28695" y="194980"/>
                    <a:pt x="17494" y="183779"/>
                  </a:cubicBezTo>
                  <a:cubicBezTo>
                    <a:pt x="6293" y="172578"/>
                    <a:pt x="0" y="157386"/>
                    <a:pt x="0" y="141545"/>
                  </a:cubicBezTo>
                  <a:lnTo>
                    <a:pt x="0" y="59729"/>
                  </a:lnTo>
                  <a:cubicBezTo>
                    <a:pt x="0" y="26741"/>
                    <a:pt x="26741" y="0"/>
                    <a:pt x="59729" y="0"/>
                  </a:cubicBezTo>
                  <a:close/>
                </a:path>
              </a:pathLst>
            </a:custGeom>
            <a:solidFill>
              <a:srgbClr val="FDFDFD">
                <a:alpha val="37647"/>
              </a:srgbClr>
            </a:solidFill>
            <a:ln w="38100" cap="sq">
              <a:solidFill>
                <a:srgbClr val="F2F1DC">
                  <a:alpha val="37647"/>
                </a:srgbClr>
              </a:solidFill>
              <a:prstDash val="solid"/>
              <a:miter/>
            </a:ln>
          </p:spPr>
        </p:sp>
        <p:sp>
          <p:nvSpPr>
            <p:cNvPr name="TextBox 36" id="36"/>
            <p:cNvSpPr txBox="true"/>
            <p:nvPr/>
          </p:nvSpPr>
          <p:spPr>
            <a:xfrm>
              <a:off x="0" y="-38100"/>
              <a:ext cx="580349" cy="23937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7" id="37"/>
          <p:cNvGrpSpPr/>
          <p:nvPr/>
        </p:nvGrpSpPr>
        <p:grpSpPr>
          <a:xfrm rot="0">
            <a:off x="508781" y="5614961"/>
            <a:ext cx="2574551" cy="668654"/>
            <a:chOff x="0" y="0"/>
            <a:chExt cx="678071" cy="176106"/>
          </a:xfrm>
        </p:grpSpPr>
        <p:sp>
          <p:nvSpPr>
            <p:cNvPr name="Freeform 38" id="38"/>
            <p:cNvSpPr/>
            <p:nvPr/>
          </p:nvSpPr>
          <p:spPr>
            <a:xfrm flipH="false" flipV="false" rot="0">
              <a:off x="0" y="0"/>
              <a:ext cx="678071" cy="176106"/>
            </a:xfrm>
            <a:custGeom>
              <a:avLst/>
              <a:gdLst/>
              <a:ahLst/>
              <a:cxnLst/>
              <a:rect r="r" b="b" t="t" l="l"/>
              <a:pathLst>
                <a:path h="176106" w="678071">
                  <a:moveTo>
                    <a:pt x="66156" y="0"/>
                  </a:moveTo>
                  <a:lnTo>
                    <a:pt x="611915" y="0"/>
                  </a:lnTo>
                  <a:cubicBezTo>
                    <a:pt x="648452" y="0"/>
                    <a:pt x="678071" y="29619"/>
                    <a:pt x="678071" y="66156"/>
                  </a:cubicBezTo>
                  <a:lnTo>
                    <a:pt x="678071" y="109950"/>
                  </a:lnTo>
                  <a:cubicBezTo>
                    <a:pt x="678071" y="146487"/>
                    <a:pt x="648452" y="176106"/>
                    <a:pt x="611915" y="176106"/>
                  </a:cubicBezTo>
                  <a:lnTo>
                    <a:pt x="66156" y="176106"/>
                  </a:lnTo>
                  <a:cubicBezTo>
                    <a:pt x="29619" y="176106"/>
                    <a:pt x="0" y="146487"/>
                    <a:pt x="0" y="109950"/>
                  </a:cubicBezTo>
                  <a:lnTo>
                    <a:pt x="0" y="66156"/>
                  </a:lnTo>
                  <a:cubicBezTo>
                    <a:pt x="0" y="29619"/>
                    <a:pt x="29619" y="0"/>
                    <a:pt x="66156" y="0"/>
                  </a:cubicBezTo>
                  <a:close/>
                </a:path>
              </a:pathLst>
            </a:custGeom>
            <a:solidFill>
              <a:srgbClr val="FDFDFD">
                <a:alpha val="37647"/>
              </a:srgbClr>
            </a:solidFill>
            <a:ln w="38100" cap="rnd">
              <a:solidFill>
                <a:srgbClr val="F2F1DC">
                  <a:alpha val="37647"/>
                </a:srgbClr>
              </a:solidFill>
              <a:prstDash val="solid"/>
              <a:round/>
            </a:ln>
          </p:spPr>
        </p:sp>
        <p:sp>
          <p:nvSpPr>
            <p:cNvPr name="TextBox 39" id="39"/>
            <p:cNvSpPr txBox="true"/>
            <p:nvPr/>
          </p:nvSpPr>
          <p:spPr>
            <a:xfrm>
              <a:off x="0" y="-38100"/>
              <a:ext cx="678071" cy="21420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40" id="40"/>
          <p:cNvGrpSpPr/>
          <p:nvPr/>
        </p:nvGrpSpPr>
        <p:grpSpPr>
          <a:xfrm rot="0">
            <a:off x="-629396" y="-1060920"/>
            <a:ext cx="3086100" cy="3086100"/>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42" id="42"/>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sp>
        <p:nvSpPr>
          <p:cNvPr name="TextBox 43" id="43"/>
          <p:cNvSpPr txBox="true"/>
          <p:nvPr/>
        </p:nvSpPr>
        <p:spPr>
          <a:xfrm rot="0">
            <a:off x="1391311" y="424566"/>
            <a:ext cx="8748435" cy="1602370"/>
          </a:xfrm>
          <a:prstGeom prst="rect">
            <a:avLst/>
          </a:prstGeom>
        </p:spPr>
        <p:txBody>
          <a:bodyPr anchor="t" rtlCol="false" tIns="0" lIns="0" bIns="0" rIns="0">
            <a:spAutoFit/>
          </a:bodyPr>
          <a:lstStyle/>
          <a:p>
            <a:pPr algn="l">
              <a:lnSpc>
                <a:spcPts val="12480"/>
              </a:lnSpc>
            </a:pPr>
            <a:r>
              <a:rPr lang="en-US" b="true" sz="8914" spc="962">
                <a:solidFill>
                  <a:srgbClr val="FFFFFF"/>
                </a:solidFill>
                <a:latin typeface="Poppins Bold"/>
                <a:ea typeface="Poppins Bold"/>
                <a:cs typeface="Poppins Bold"/>
                <a:sym typeface="Poppins Bold"/>
              </a:rPr>
              <a:t>IMPACTS  &amp;</a:t>
            </a:r>
          </a:p>
        </p:txBody>
      </p:sp>
      <p:sp>
        <p:nvSpPr>
          <p:cNvPr name="TextBox 44" id="44"/>
          <p:cNvSpPr txBox="true"/>
          <p:nvPr/>
        </p:nvSpPr>
        <p:spPr>
          <a:xfrm rot="0">
            <a:off x="9769866" y="424566"/>
            <a:ext cx="6078648" cy="1602480"/>
          </a:xfrm>
          <a:prstGeom prst="rect">
            <a:avLst/>
          </a:prstGeom>
        </p:spPr>
        <p:txBody>
          <a:bodyPr anchor="t" rtlCol="false" tIns="0" lIns="0" bIns="0" rIns="0">
            <a:spAutoFit/>
          </a:bodyPr>
          <a:lstStyle/>
          <a:p>
            <a:pPr algn="l">
              <a:lnSpc>
                <a:spcPts val="12474"/>
              </a:lnSpc>
            </a:pPr>
            <a:r>
              <a:rPr lang="en-US" sz="8910" spc="962">
                <a:solidFill>
                  <a:srgbClr val="000C74"/>
                </a:solidFill>
                <a:latin typeface="Poppins"/>
                <a:ea typeface="Poppins"/>
                <a:cs typeface="Poppins"/>
                <a:sym typeface="Poppins"/>
              </a:rPr>
              <a:t>BENEFITS</a:t>
            </a:r>
          </a:p>
        </p:txBody>
      </p:sp>
      <p:grpSp>
        <p:nvGrpSpPr>
          <p:cNvPr name="Group 45" id="45"/>
          <p:cNvGrpSpPr/>
          <p:nvPr/>
        </p:nvGrpSpPr>
        <p:grpSpPr>
          <a:xfrm rot="0">
            <a:off x="11001555" y="-5140854"/>
            <a:ext cx="12102391" cy="12102391"/>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7" id="47"/>
            <p:cNvSpPr txBox="true"/>
            <p:nvPr/>
          </p:nvSpPr>
          <p:spPr>
            <a:xfrm>
              <a:off x="76200" y="19050"/>
              <a:ext cx="660400" cy="717550"/>
            </a:xfrm>
            <a:prstGeom prst="rect">
              <a:avLst/>
            </a:prstGeom>
          </p:spPr>
          <p:txBody>
            <a:bodyPr anchor="ctr" rtlCol="false" tIns="50800" lIns="50800" bIns="50800" rIns="50800"/>
            <a:lstStyle/>
            <a:p>
              <a:pPr algn="ctr" marL="0" indent="0" lvl="0">
                <a:lnSpc>
                  <a:spcPts val="2342"/>
                </a:lnSpc>
                <a:spcBef>
                  <a:spcPct val="0"/>
                </a:spcBef>
              </a:pPr>
            </a:p>
          </p:txBody>
        </p:sp>
      </p:grpSp>
      <p:sp>
        <p:nvSpPr>
          <p:cNvPr name="AutoShape 48" id="48"/>
          <p:cNvSpPr/>
          <p:nvPr/>
        </p:nvSpPr>
        <p:spPr>
          <a:xfrm flipH="true">
            <a:off x="1805123" y="9134923"/>
            <a:ext cx="4532575" cy="320224"/>
          </a:xfrm>
          <a:prstGeom prst="line">
            <a:avLst/>
          </a:prstGeom>
          <a:ln cap="rnd" w="47625">
            <a:solidFill>
              <a:srgbClr val="FFFFFF"/>
            </a:solidFill>
            <a:prstDash val="solid"/>
            <a:headEnd type="none" len="sm" w="sm"/>
            <a:tailEnd type="arrow" len="sm" w="med"/>
          </a:ln>
        </p:spPr>
      </p:sp>
      <p:sp>
        <p:nvSpPr>
          <p:cNvPr name="AutoShape 49" id="49"/>
          <p:cNvSpPr/>
          <p:nvPr/>
        </p:nvSpPr>
        <p:spPr>
          <a:xfrm flipH="true" flipV="true">
            <a:off x="2986656" y="7376967"/>
            <a:ext cx="2252301" cy="1237513"/>
          </a:xfrm>
          <a:prstGeom prst="line">
            <a:avLst/>
          </a:prstGeom>
          <a:ln cap="rnd" w="47625">
            <a:solidFill>
              <a:srgbClr val="FFFFFF"/>
            </a:solidFill>
            <a:prstDash val="solid"/>
            <a:headEnd type="none" len="sm" w="sm"/>
            <a:tailEnd type="arrow" len="sm" w="med"/>
          </a:ln>
        </p:spPr>
      </p:sp>
      <p:sp>
        <p:nvSpPr>
          <p:cNvPr name="AutoShape 50" id="50"/>
          <p:cNvSpPr/>
          <p:nvPr/>
        </p:nvSpPr>
        <p:spPr>
          <a:xfrm flipH="true" flipV="true">
            <a:off x="5813154" y="8600026"/>
            <a:ext cx="2542391" cy="419790"/>
          </a:xfrm>
          <a:prstGeom prst="line">
            <a:avLst/>
          </a:prstGeom>
          <a:ln cap="rnd" w="47625">
            <a:solidFill>
              <a:srgbClr val="FFFFFF"/>
            </a:solidFill>
            <a:prstDash val="solid"/>
            <a:headEnd type="arrow" len="sm" w="med"/>
            <a:tailEnd type="none" len="sm" w="sm"/>
          </a:ln>
        </p:spPr>
      </p:sp>
      <p:sp>
        <p:nvSpPr>
          <p:cNvPr name="AutoShape 51" id="51"/>
          <p:cNvSpPr/>
          <p:nvPr/>
        </p:nvSpPr>
        <p:spPr>
          <a:xfrm flipH="true" flipV="true">
            <a:off x="5458047" y="4927342"/>
            <a:ext cx="2321213" cy="272270"/>
          </a:xfrm>
          <a:prstGeom prst="line">
            <a:avLst/>
          </a:prstGeom>
          <a:ln cap="rnd" w="47625">
            <a:solidFill>
              <a:srgbClr val="FFFFFF"/>
            </a:solidFill>
            <a:prstDash val="solid"/>
            <a:headEnd type="arrow" len="sm" w="med"/>
            <a:tailEnd type="none" len="sm" w="sm"/>
          </a:ln>
        </p:spPr>
      </p:sp>
      <p:sp>
        <p:nvSpPr>
          <p:cNvPr name="AutoShape 52" id="52"/>
          <p:cNvSpPr/>
          <p:nvPr/>
        </p:nvSpPr>
        <p:spPr>
          <a:xfrm flipH="true">
            <a:off x="5595022" y="3251862"/>
            <a:ext cx="1847609" cy="911079"/>
          </a:xfrm>
          <a:prstGeom prst="line">
            <a:avLst/>
          </a:prstGeom>
          <a:ln cap="rnd" w="47625">
            <a:solidFill>
              <a:srgbClr val="FFFFFF"/>
            </a:solidFill>
            <a:prstDash val="solid"/>
            <a:headEnd type="arrow" len="sm" w="med"/>
            <a:tailEnd type="none" len="sm" w="sm"/>
          </a:ln>
        </p:spPr>
      </p:sp>
      <p:grpSp>
        <p:nvGrpSpPr>
          <p:cNvPr name="Group 53" id="53"/>
          <p:cNvGrpSpPr/>
          <p:nvPr/>
        </p:nvGrpSpPr>
        <p:grpSpPr>
          <a:xfrm rot="0">
            <a:off x="6000091" y="7754530"/>
            <a:ext cx="609312" cy="609312"/>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264FB"/>
            </a:solidFill>
            <a:ln w="4762" cap="sq">
              <a:solidFill>
                <a:srgbClr val="FFFFFF"/>
              </a:solidFill>
              <a:prstDash val="solid"/>
              <a:miter/>
            </a:ln>
          </p:spPr>
        </p:sp>
        <p:sp>
          <p:nvSpPr>
            <p:cNvPr name="TextBox 55" id="5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56" id="56"/>
          <p:cNvSpPr/>
          <p:nvPr/>
        </p:nvSpPr>
        <p:spPr>
          <a:xfrm flipH="true">
            <a:off x="6609402" y="7217367"/>
            <a:ext cx="1107675" cy="841819"/>
          </a:xfrm>
          <a:prstGeom prst="line">
            <a:avLst/>
          </a:prstGeom>
          <a:ln cap="rnd" w="47625">
            <a:solidFill>
              <a:srgbClr val="FFFFFF"/>
            </a:solidFill>
            <a:prstDash val="solid"/>
            <a:headEnd type="arrow" len="sm" w="med"/>
            <a:tailEnd type="none" len="sm" w="sm"/>
          </a:ln>
        </p:spPr>
      </p:sp>
      <p:grpSp>
        <p:nvGrpSpPr>
          <p:cNvPr name="Group 57" id="57"/>
          <p:cNvGrpSpPr/>
          <p:nvPr/>
        </p:nvGrpSpPr>
        <p:grpSpPr>
          <a:xfrm rot="0">
            <a:off x="7717078" y="6835262"/>
            <a:ext cx="2203512" cy="764209"/>
            <a:chOff x="0" y="0"/>
            <a:chExt cx="580349" cy="201273"/>
          </a:xfrm>
        </p:grpSpPr>
        <p:sp>
          <p:nvSpPr>
            <p:cNvPr name="Freeform 58" id="58"/>
            <p:cNvSpPr/>
            <p:nvPr/>
          </p:nvSpPr>
          <p:spPr>
            <a:xfrm flipH="false" flipV="false" rot="0">
              <a:off x="0" y="0"/>
              <a:ext cx="580349" cy="201273"/>
            </a:xfrm>
            <a:custGeom>
              <a:avLst/>
              <a:gdLst/>
              <a:ahLst/>
              <a:cxnLst/>
              <a:rect r="r" b="b" t="t" l="l"/>
              <a:pathLst>
                <a:path h="201273" w="580349">
                  <a:moveTo>
                    <a:pt x="59729" y="0"/>
                  </a:moveTo>
                  <a:lnTo>
                    <a:pt x="520620" y="0"/>
                  </a:lnTo>
                  <a:cubicBezTo>
                    <a:pt x="553607" y="0"/>
                    <a:pt x="580349" y="26741"/>
                    <a:pt x="580349" y="59729"/>
                  </a:cubicBezTo>
                  <a:lnTo>
                    <a:pt x="580349" y="141545"/>
                  </a:lnTo>
                  <a:cubicBezTo>
                    <a:pt x="580349" y="157386"/>
                    <a:pt x="574056" y="172578"/>
                    <a:pt x="562855" y="183779"/>
                  </a:cubicBezTo>
                  <a:cubicBezTo>
                    <a:pt x="551653" y="194980"/>
                    <a:pt x="536461" y="201273"/>
                    <a:pt x="520620" y="201273"/>
                  </a:cubicBezTo>
                  <a:lnTo>
                    <a:pt x="59729" y="201273"/>
                  </a:lnTo>
                  <a:cubicBezTo>
                    <a:pt x="43888" y="201273"/>
                    <a:pt x="28695" y="194980"/>
                    <a:pt x="17494" y="183779"/>
                  </a:cubicBezTo>
                  <a:cubicBezTo>
                    <a:pt x="6293" y="172578"/>
                    <a:pt x="0" y="157386"/>
                    <a:pt x="0" y="141545"/>
                  </a:cubicBezTo>
                  <a:lnTo>
                    <a:pt x="0" y="59729"/>
                  </a:lnTo>
                  <a:cubicBezTo>
                    <a:pt x="0" y="26741"/>
                    <a:pt x="26741" y="0"/>
                    <a:pt x="59729" y="0"/>
                  </a:cubicBezTo>
                  <a:close/>
                </a:path>
              </a:pathLst>
            </a:custGeom>
            <a:solidFill>
              <a:srgbClr val="FDFDFD">
                <a:alpha val="37647"/>
              </a:srgbClr>
            </a:solidFill>
            <a:ln w="38100" cap="sq">
              <a:solidFill>
                <a:srgbClr val="F2F1DC">
                  <a:alpha val="37647"/>
                </a:srgbClr>
              </a:solidFill>
              <a:prstDash val="solid"/>
              <a:miter/>
            </a:ln>
          </p:spPr>
        </p:sp>
        <p:sp>
          <p:nvSpPr>
            <p:cNvPr name="TextBox 59" id="59"/>
            <p:cNvSpPr txBox="true"/>
            <p:nvPr/>
          </p:nvSpPr>
          <p:spPr>
            <a:xfrm>
              <a:off x="0" y="-38100"/>
              <a:ext cx="580349" cy="23937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60" id="60"/>
          <p:cNvSpPr txBox="true"/>
          <p:nvPr/>
        </p:nvSpPr>
        <p:spPr>
          <a:xfrm rot="0">
            <a:off x="7417500" y="6849029"/>
            <a:ext cx="2740720" cy="731393"/>
          </a:xfrm>
          <a:prstGeom prst="rect">
            <a:avLst/>
          </a:prstGeom>
        </p:spPr>
        <p:txBody>
          <a:bodyPr anchor="t" rtlCol="false" tIns="0" lIns="0" bIns="0" rIns="0">
            <a:spAutoFit/>
          </a:bodyPr>
          <a:lstStyle/>
          <a:p>
            <a:pPr algn="ctr">
              <a:lnSpc>
                <a:spcPts val="1936"/>
              </a:lnSpc>
            </a:pPr>
            <a:r>
              <a:rPr lang="en-US" sz="1600">
                <a:solidFill>
                  <a:srgbClr val="FFFFFF"/>
                </a:solidFill>
                <a:latin typeface="Poppins"/>
                <a:ea typeface="Poppins"/>
                <a:cs typeface="Poppins"/>
                <a:sym typeface="Poppins"/>
              </a:rPr>
              <a:t>Chatbot:</a:t>
            </a:r>
          </a:p>
          <a:p>
            <a:pPr algn="ctr">
              <a:lnSpc>
                <a:spcPts val="1936"/>
              </a:lnSpc>
            </a:pPr>
            <a:r>
              <a:rPr lang="en-US" sz="1600">
                <a:solidFill>
                  <a:srgbClr val="FFFFFF"/>
                </a:solidFill>
                <a:latin typeface="Poppins"/>
                <a:ea typeface="Poppins"/>
                <a:cs typeface="Poppins"/>
                <a:sym typeface="Poppins"/>
              </a:rPr>
              <a:t>Recreational Travel Planner</a:t>
            </a:r>
          </a:p>
        </p:txBody>
      </p:sp>
      <p:sp>
        <p:nvSpPr>
          <p:cNvPr name="Freeform 61" id="61"/>
          <p:cNvSpPr/>
          <p:nvPr/>
        </p:nvSpPr>
        <p:spPr>
          <a:xfrm flipH="false" flipV="false" rot="0">
            <a:off x="9593655" y="6554733"/>
            <a:ext cx="653869" cy="653869"/>
          </a:xfrm>
          <a:custGeom>
            <a:avLst/>
            <a:gdLst/>
            <a:ahLst/>
            <a:cxnLst/>
            <a:rect r="r" b="b" t="t" l="l"/>
            <a:pathLst>
              <a:path h="653869" w="653869">
                <a:moveTo>
                  <a:pt x="0" y="0"/>
                </a:moveTo>
                <a:lnTo>
                  <a:pt x="653869" y="0"/>
                </a:lnTo>
                <a:lnTo>
                  <a:pt x="653869" y="653869"/>
                </a:lnTo>
                <a:lnTo>
                  <a:pt x="0" y="653869"/>
                </a:lnTo>
                <a:lnTo>
                  <a:pt x="0" y="0"/>
                </a:lnTo>
                <a:close/>
              </a:path>
            </a:pathLst>
          </a:custGeom>
          <a:blipFill>
            <a:blip r:embed="rId12"/>
            <a:stretch>
              <a:fillRect l="0" t="0" r="0" b="0"/>
            </a:stretch>
          </a:blipFill>
        </p:spPr>
      </p:sp>
      <p:grpSp>
        <p:nvGrpSpPr>
          <p:cNvPr name="Group 62" id="62"/>
          <p:cNvGrpSpPr/>
          <p:nvPr/>
        </p:nvGrpSpPr>
        <p:grpSpPr>
          <a:xfrm rot="0">
            <a:off x="7729548" y="5830955"/>
            <a:ext cx="2203512" cy="764209"/>
            <a:chOff x="0" y="0"/>
            <a:chExt cx="580349" cy="201273"/>
          </a:xfrm>
        </p:grpSpPr>
        <p:sp>
          <p:nvSpPr>
            <p:cNvPr name="Freeform 63" id="63"/>
            <p:cNvSpPr/>
            <p:nvPr/>
          </p:nvSpPr>
          <p:spPr>
            <a:xfrm flipH="false" flipV="false" rot="0">
              <a:off x="0" y="0"/>
              <a:ext cx="580349" cy="201273"/>
            </a:xfrm>
            <a:custGeom>
              <a:avLst/>
              <a:gdLst/>
              <a:ahLst/>
              <a:cxnLst/>
              <a:rect r="r" b="b" t="t" l="l"/>
              <a:pathLst>
                <a:path h="201273" w="580349">
                  <a:moveTo>
                    <a:pt x="59729" y="0"/>
                  </a:moveTo>
                  <a:lnTo>
                    <a:pt x="520620" y="0"/>
                  </a:lnTo>
                  <a:cubicBezTo>
                    <a:pt x="553607" y="0"/>
                    <a:pt x="580349" y="26741"/>
                    <a:pt x="580349" y="59729"/>
                  </a:cubicBezTo>
                  <a:lnTo>
                    <a:pt x="580349" y="141545"/>
                  </a:lnTo>
                  <a:cubicBezTo>
                    <a:pt x="580349" y="157386"/>
                    <a:pt x="574056" y="172578"/>
                    <a:pt x="562855" y="183779"/>
                  </a:cubicBezTo>
                  <a:cubicBezTo>
                    <a:pt x="551653" y="194980"/>
                    <a:pt x="536461" y="201273"/>
                    <a:pt x="520620" y="201273"/>
                  </a:cubicBezTo>
                  <a:lnTo>
                    <a:pt x="59729" y="201273"/>
                  </a:lnTo>
                  <a:cubicBezTo>
                    <a:pt x="43888" y="201273"/>
                    <a:pt x="28695" y="194980"/>
                    <a:pt x="17494" y="183779"/>
                  </a:cubicBezTo>
                  <a:cubicBezTo>
                    <a:pt x="6293" y="172578"/>
                    <a:pt x="0" y="157386"/>
                    <a:pt x="0" y="141545"/>
                  </a:cubicBezTo>
                  <a:lnTo>
                    <a:pt x="0" y="59729"/>
                  </a:lnTo>
                  <a:cubicBezTo>
                    <a:pt x="0" y="26741"/>
                    <a:pt x="26741" y="0"/>
                    <a:pt x="59729" y="0"/>
                  </a:cubicBezTo>
                  <a:close/>
                </a:path>
              </a:pathLst>
            </a:custGeom>
            <a:solidFill>
              <a:srgbClr val="FDFDFD">
                <a:alpha val="37647"/>
              </a:srgbClr>
            </a:solidFill>
            <a:ln w="38100" cap="sq">
              <a:solidFill>
                <a:srgbClr val="F2F1DC">
                  <a:alpha val="37647"/>
                </a:srgbClr>
              </a:solidFill>
              <a:prstDash val="solid"/>
              <a:miter/>
            </a:ln>
          </p:spPr>
        </p:sp>
        <p:sp>
          <p:nvSpPr>
            <p:cNvPr name="TextBox 64" id="64"/>
            <p:cNvSpPr txBox="true"/>
            <p:nvPr/>
          </p:nvSpPr>
          <p:spPr>
            <a:xfrm>
              <a:off x="0" y="-38100"/>
              <a:ext cx="580349" cy="23937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65" id="65"/>
          <p:cNvSpPr txBox="true"/>
          <p:nvPr/>
        </p:nvSpPr>
        <p:spPr>
          <a:xfrm rot="0">
            <a:off x="7779260" y="5890672"/>
            <a:ext cx="2203512" cy="559435"/>
          </a:xfrm>
          <a:prstGeom prst="rect">
            <a:avLst/>
          </a:prstGeom>
        </p:spPr>
        <p:txBody>
          <a:bodyPr anchor="t" rtlCol="false" tIns="0" lIns="0" bIns="0" rIns="0">
            <a:spAutoFit/>
          </a:bodyPr>
          <a:lstStyle/>
          <a:p>
            <a:pPr algn="ctr">
              <a:lnSpc>
                <a:spcPts val="2240"/>
              </a:lnSpc>
            </a:pPr>
            <a:r>
              <a:rPr lang="en-US" sz="1600">
                <a:solidFill>
                  <a:srgbClr val="FFFFFF"/>
                </a:solidFill>
                <a:latin typeface="Poppins"/>
                <a:ea typeface="Poppins"/>
                <a:cs typeface="Poppins"/>
                <a:sym typeface="Poppins"/>
              </a:rPr>
              <a:t>Nearby safe </a:t>
            </a:r>
          </a:p>
          <a:p>
            <a:pPr algn="ctr">
              <a:lnSpc>
                <a:spcPts val="2240"/>
              </a:lnSpc>
              <a:spcBef>
                <a:spcPct val="0"/>
              </a:spcBef>
            </a:pPr>
            <a:r>
              <a:rPr lang="en-US" sz="1600">
                <a:solidFill>
                  <a:srgbClr val="FFFFFF"/>
                </a:solidFill>
                <a:latin typeface="Poppins"/>
                <a:ea typeface="Poppins"/>
                <a:cs typeface="Poppins"/>
                <a:sym typeface="Poppins"/>
              </a:rPr>
              <a:t>activities </a:t>
            </a:r>
            <a:r>
              <a:rPr lang="en-US" sz="1600">
                <a:solidFill>
                  <a:srgbClr val="FFFFFF"/>
                </a:solidFill>
                <a:latin typeface="Poppins"/>
                <a:ea typeface="Poppins"/>
                <a:cs typeface="Poppins"/>
                <a:sym typeface="Poppins"/>
              </a:rPr>
              <a:t>suggestions</a:t>
            </a:r>
          </a:p>
        </p:txBody>
      </p:sp>
      <p:grpSp>
        <p:nvGrpSpPr>
          <p:cNvPr name="Group 66" id="66"/>
          <p:cNvGrpSpPr/>
          <p:nvPr/>
        </p:nvGrpSpPr>
        <p:grpSpPr>
          <a:xfrm rot="0">
            <a:off x="7686104" y="7869701"/>
            <a:ext cx="2203512" cy="764209"/>
            <a:chOff x="0" y="0"/>
            <a:chExt cx="580349" cy="201273"/>
          </a:xfrm>
        </p:grpSpPr>
        <p:sp>
          <p:nvSpPr>
            <p:cNvPr name="Freeform 67" id="67"/>
            <p:cNvSpPr/>
            <p:nvPr/>
          </p:nvSpPr>
          <p:spPr>
            <a:xfrm flipH="false" flipV="false" rot="0">
              <a:off x="0" y="0"/>
              <a:ext cx="580349" cy="201273"/>
            </a:xfrm>
            <a:custGeom>
              <a:avLst/>
              <a:gdLst/>
              <a:ahLst/>
              <a:cxnLst/>
              <a:rect r="r" b="b" t="t" l="l"/>
              <a:pathLst>
                <a:path h="201273" w="580349">
                  <a:moveTo>
                    <a:pt x="59729" y="0"/>
                  </a:moveTo>
                  <a:lnTo>
                    <a:pt x="520620" y="0"/>
                  </a:lnTo>
                  <a:cubicBezTo>
                    <a:pt x="553607" y="0"/>
                    <a:pt x="580349" y="26741"/>
                    <a:pt x="580349" y="59729"/>
                  </a:cubicBezTo>
                  <a:lnTo>
                    <a:pt x="580349" y="141545"/>
                  </a:lnTo>
                  <a:cubicBezTo>
                    <a:pt x="580349" y="157386"/>
                    <a:pt x="574056" y="172578"/>
                    <a:pt x="562855" y="183779"/>
                  </a:cubicBezTo>
                  <a:cubicBezTo>
                    <a:pt x="551653" y="194980"/>
                    <a:pt x="536461" y="201273"/>
                    <a:pt x="520620" y="201273"/>
                  </a:cubicBezTo>
                  <a:lnTo>
                    <a:pt x="59729" y="201273"/>
                  </a:lnTo>
                  <a:cubicBezTo>
                    <a:pt x="43888" y="201273"/>
                    <a:pt x="28695" y="194980"/>
                    <a:pt x="17494" y="183779"/>
                  </a:cubicBezTo>
                  <a:cubicBezTo>
                    <a:pt x="6293" y="172578"/>
                    <a:pt x="0" y="157386"/>
                    <a:pt x="0" y="141545"/>
                  </a:cubicBezTo>
                  <a:lnTo>
                    <a:pt x="0" y="59729"/>
                  </a:lnTo>
                  <a:cubicBezTo>
                    <a:pt x="0" y="26741"/>
                    <a:pt x="26741" y="0"/>
                    <a:pt x="59729" y="0"/>
                  </a:cubicBezTo>
                  <a:close/>
                </a:path>
              </a:pathLst>
            </a:custGeom>
            <a:solidFill>
              <a:srgbClr val="FDFDFD">
                <a:alpha val="37647"/>
              </a:srgbClr>
            </a:solidFill>
            <a:ln w="38100" cap="sq">
              <a:solidFill>
                <a:srgbClr val="F2F1DC">
                  <a:alpha val="37647"/>
                </a:srgbClr>
              </a:solidFill>
              <a:prstDash val="solid"/>
              <a:miter/>
            </a:ln>
          </p:spPr>
        </p:sp>
        <p:sp>
          <p:nvSpPr>
            <p:cNvPr name="TextBox 68" id="68"/>
            <p:cNvSpPr txBox="true"/>
            <p:nvPr/>
          </p:nvSpPr>
          <p:spPr>
            <a:xfrm>
              <a:off x="0" y="-38100"/>
              <a:ext cx="580349" cy="23937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69" id="69"/>
          <p:cNvSpPr/>
          <p:nvPr/>
        </p:nvSpPr>
        <p:spPr>
          <a:xfrm flipH="false" flipV="false" rot="0">
            <a:off x="9705549" y="5622817"/>
            <a:ext cx="590242" cy="590242"/>
          </a:xfrm>
          <a:custGeom>
            <a:avLst/>
            <a:gdLst/>
            <a:ahLst/>
            <a:cxnLst/>
            <a:rect r="r" b="b" t="t" l="l"/>
            <a:pathLst>
              <a:path h="590242" w="590242">
                <a:moveTo>
                  <a:pt x="0" y="0"/>
                </a:moveTo>
                <a:lnTo>
                  <a:pt x="590242" y="0"/>
                </a:lnTo>
                <a:lnTo>
                  <a:pt x="590242" y="590242"/>
                </a:lnTo>
                <a:lnTo>
                  <a:pt x="0" y="590242"/>
                </a:lnTo>
                <a:lnTo>
                  <a:pt x="0" y="0"/>
                </a:lnTo>
                <a:close/>
              </a:path>
            </a:pathLst>
          </a:custGeom>
          <a:blipFill>
            <a:blip r:embed="rId13"/>
            <a:stretch>
              <a:fillRect l="0" t="0" r="0" b="0"/>
            </a:stretch>
          </a:blipFill>
        </p:spPr>
      </p:sp>
      <p:sp>
        <p:nvSpPr>
          <p:cNvPr name="TextBox 70" id="70"/>
          <p:cNvSpPr txBox="true"/>
          <p:nvPr/>
        </p:nvSpPr>
        <p:spPr>
          <a:xfrm rot="0">
            <a:off x="7729548" y="7948350"/>
            <a:ext cx="2203512" cy="559286"/>
          </a:xfrm>
          <a:prstGeom prst="rect">
            <a:avLst/>
          </a:prstGeom>
        </p:spPr>
        <p:txBody>
          <a:bodyPr anchor="t" rtlCol="false" tIns="0" lIns="0" bIns="0" rIns="0">
            <a:spAutoFit/>
          </a:bodyPr>
          <a:lstStyle/>
          <a:p>
            <a:pPr algn="ctr">
              <a:lnSpc>
                <a:spcPts val="2240"/>
              </a:lnSpc>
            </a:pPr>
            <a:r>
              <a:rPr lang="en-US" sz="1600">
                <a:solidFill>
                  <a:srgbClr val="FFFFFF"/>
                </a:solidFill>
                <a:latin typeface="Poppins"/>
                <a:ea typeface="Poppins"/>
                <a:cs typeface="Poppins"/>
                <a:sym typeface="Poppins"/>
              </a:rPr>
              <a:t>Multilingual </a:t>
            </a:r>
          </a:p>
          <a:p>
            <a:pPr algn="ctr">
              <a:lnSpc>
                <a:spcPts val="2240"/>
              </a:lnSpc>
              <a:spcBef>
                <a:spcPct val="0"/>
              </a:spcBef>
            </a:pPr>
            <a:r>
              <a:rPr lang="en-US" sz="1600">
                <a:solidFill>
                  <a:srgbClr val="FFFFFF"/>
                </a:solidFill>
                <a:latin typeface="Poppins"/>
                <a:ea typeface="Poppins"/>
                <a:cs typeface="Poppins"/>
                <a:sym typeface="Poppins"/>
              </a:rPr>
              <a:t>Support</a:t>
            </a:r>
          </a:p>
        </p:txBody>
      </p:sp>
      <p:sp>
        <p:nvSpPr>
          <p:cNvPr name="Freeform 71" id="71"/>
          <p:cNvSpPr/>
          <p:nvPr/>
        </p:nvSpPr>
        <p:spPr>
          <a:xfrm flipH="false" flipV="false" rot="0">
            <a:off x="9579187" y="7675672"/>
            <a:ext cx="549994" cy="549994"/>
          </a:xfrm>
          <a:custGeom>
            <a:avLst/>
            <a:gdLst/>
            <a:ahLst/>
            <a:cxnLst/>
            <a:rect r="r" b="b" t="t" l="l"/>
            <a:pathLst>
              <a:path h="549994" w="549994">
                <a:moveTo>
                  <a:pt x="0" y="0"/>
                </a:moveTo>
                <a:lnTo>
                  <a:pt x="549993" y="0"/>
                </a:lnTo>
                <a:lnTo>
                  <a:pt x="549993" y="549993"/>
                </a:lnTo>
                <a:lnTo>
                  <a:pt x="0" y="549993"/>
                </a:lnTo>
                <a:lnTo>
                  <a:pt x="0" y="0"/>
                </a:lnTo>
                <a:close/>
              </a:path>
            </a:pathLst>
          </a:custGeom>
          <a:blipFill>
            <a:blip r:embed="rId14"/>
            <a:stretch>
              <a:fillRect l="0" t="0" r="0" b="0"/>
            </a:stretch>
          </a:blipFill>
        </p:spPr>
      </p:sp>
      <p:grpSp>
        <p:nvGrpSpPr>
          <p:cNvPr name="Group 72" id="72"/>
          <p:cNvGrpSpPr/>
          <p:nvPr/>
        </p:nvGrpSpPr>
        <p:grpSpPr>
          <a:xfrm rot="0">
            <a:off x="611226" y="7675672"/>
            <a:ext cx="2203971" cy="775445"/>
            <a:chOff x="0" y="0"/>
            <a:chExt cx="580470" cy="204232"/>
          </a:xfrm>
        </p:grpSpPr>
        <p:sp>
          <p:nvSpPr>
            <p:cNvPr name="Freeform 73" id="73"/>
            <p:cNvSpPr/>
            <p:nvPr/>
          </p:nvSpPr>
          <p:spPr>
            <a:xfrm flipH="false" flipV="false" rot="0">
              <a:off x="0" y="0"/>
              <a:ext cx="580470" cy="204232"/>
            </a:xfrm>
            <a:custGeom>
              <a:avLst/>
              <a:gdLst/>
              <a:ahLst/>
              <a:cxnLst/>
              <a:rect r="r" b="b" t="t" l="l"/>
              <a:pathLst>
                <a:path h="204232" w="580470">
                  <a:moveTo>
                    <a:pt x="77280" y="0"/>
                  </a:moveTo>
                  <a:lnTo>
                    <a:pt x="503190" y="0"/>
                  </a:lnTo>
                  <a:cubicBezTo>
                    <a:pt x="545870" y="0"/>
                    <a:pt x="580470" y="34599"/>
                    <a:pt x="580470" y="77280"/>
                  </a:cubicBezTo>
                  <a:lnTo>
                    <a:pt x="580470" y="126953"/>
                  </a:lnTo>
                  <a:cubicBezTo>
                    <a:pt x="580470" y="147449"/>
                    <a:pt x="572328" y="167105"/>
                    <a:pt x="557835" y="181598"/>
                  </a:cubicBezTo>
                  <a:cubicBezTo>
                    <a:pt x="543342" y="196090"/>
                    <a:pt x="523686" y="204232"/>
                    <a:pt x="503190" y="204232"/>
                  </a:cubicBezTo>
                  <a:lnTo>
                    <a:pt x="77280" y="204232"/>
                  </a:lnTo>
                  <a:cubicBezTo>
                    <a:pt x="34599" y="204232"/>
                    <a:pt x="0" y="169633"/>
                    <a:pt x="0" y="126953"/>
                  </a:cubicBezTo>
                  <a:lnTo>
                    <a:pt x="0" y="77280"/>
                  </a:lnTo>
                  <a:cubicBezTo>
                    <a:pt x="0" y="34599"/>
                    <a:pt x="34599" y="0"/>
                    <a:pt x="77280" y="0"/>
                  </a:cubicBezTo>
                  <a:close/>
                </a:path>
              </a:pathLst>
            </a:custGeom>
            <a:solidFill>
              <a:srgbClr val="FDFDFD">
                <a:alpha val="37647"/>
              </a:srgbClr>
            </a:solidFill>
            <a:ln w="38100" cap="rnd">
              <a:solidFill>
                <a:srgbClr val="F2F1DC">
                  <a:alpha val="37647"/>
                </a:srgbClr>
              </a:solidFill>
              <a:prstDash val="solid"/>
              <a:round/>
            </a:ln>
          </p:spPr>
        </p:sp>
        <p:sp>
          <p:nvSpPr>
            <p:cNvPr name="TextBox 74" id="74"/>
            <p:cNvSpPr txBox="true"/>
            <p:nvPr/>
          </p:nvSpPr>
          <p:spPr>
            <a:xfrm>
              <a:off x="0" y="-38100"/>
              <a:ext cx="580470" cy="2423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75" id="75"/>
          <p:cNvSpPr txBox="true"/>
          <p:nvPr/>
        </p:nvSpPr>
        <p:spPr>
          <a:xfrm rot="0">
            <a:off x="611685" y="7769448"/>
            <a:ext cx="2203512" cy="542925"/>
          </a:xfrm>
          <a:prstGeom prst="rect">
            <a:avLst/>
          </a:prstGeom>
        </p:spPr>
        <p:txBody>
          <a:bodyPr anchor="t" rtlCol="false" tIns="0" lIns="0" bIns="0" rIns="0">
            <a:spAutoFit/>
          </a:bodyPr>
          <a:lstStyle/>
          <a:p>
            <a:pPr algn="ctr">
              <a:lnSpc>
                <a:spcPts val="2100"/>
              </a:lnSpc>
            </a:pPr>
            <a:r>
              <a:rPr lang="en-US" sz="1500" spc="-79">
                <a:solidFill>
                  <a:srgbClr val="FFFFFF"/>
                </a:solidFill>
                <a:latin typeface="Poppins"/>
                <a:ea typeface="Poppins"/>
                <a:cs typeface="Poppins"/>
                <a:sym typeface="Poppins"/>
              </a:rPr>
              <a:t>Weather-based</a:t>
            </a:r>
            <a:r>
              <a:rPr lang="en-US" sz="1500" spc="-79">
                <a:solidFill>
                  <a:srgbClr val="FFFFFF"/>
                </a:solidFill>
                <a:latin typeface="Poppins"/>
                <a:ea typeface="Poppins"/>
                <a:cs typeface="Poppins"/>
                <a:sym typeface="Poppins"/>
              </a:rPr>
              <a:t> </a:t>
            </a:r>
          </a:p>
          <a:p>
            <a:pPr algn="ctr">
              <a:lnSpc>
                <a:spcPts val="2100"/>
              </a:lnSpc>
              <a:spcBef>
                <a:spcPct val="0"/>
              </a:spcBef>
            </a:pPr>
            <a:r>
              <a:rPr lang="en-US" sz="1500" spc="-79">
                <a:solidFill>
                  <a:srgbClr val="FFFFFF"/>
                </a:solidFill>
                <a:latin typeface="Poppins"/>
                <a:ea typeface="Poppins"/>
                <a:cs typeface="Poppins"/>
                <a:sym typeface="Poppins"/>
              </a:rPr>
              <a:t>precautions</a:t>
            </a:r>
          </a:p>
        </p:txBody>
      </p:sp>
      <p:sp>
        <p:nvSpPr>
          <p:cNvPr name="Freeform 76" id="76"/>
          <p:cNvSpPr/>
          <p:nvPr/>
        </p:nvSpPr>
        <p:spPr>
          <a:xfrm flipH="false" flipV="false" rot="0">
            <a:off x="336622" y="7548525"/>
            <a:ext cx="590417" cy="590417"/>
          </a:xfrm>
          <a:custGeom>
            <a:avLst/>
            <a:gdLst/>
            <a:ahLst/>
            <a:cxnLst/>
            <a:rect r="r" b="b" t="t" l="l"/>
            <a:pathLst>
              <a:path h="590417" w="590417">
                <a:moveTo>
                  <a:pt x="0" y="0"/>
                </a:moveTo>
                <a:lnTo>
                  <a:pt x="590417" y="0"/>
                </a:lnTo>
                <a:lnTo>
                  <a:pt x="590417" y="590417"/>
                </a:lnTo>
                <a:lnTo>
                  <a:pt x="0" y="590417"/>
                </a:lnTo>
                <a:lnTo>
                  <a:pt x="0" y="0"/>
                </a:lnTo>
                <a:close/>
              </a:path>
            </a:pathLst>
          </a:custGeom>
          <a:blipFill>
            <a:blip r:embed="rId15"/>
            <a:stretch>
              <a:fillRect l="0" t="0" r="0" b="0"/>
            </a:stretch>
          </a:blipFill>
        </p:spPr>
      </p:sp>
      <p:grpSp>
        <p:nvGrpSpPr>
          <p:cNvPr name="Group 77" id="77"/>
          <p:cNvGrpSpPr/>
          <p:nvPr/>
        </p:nvGrpSpPr>
        <p:grpSpPr>
          <a:xfrm rot="0">
            <a:off x="7592713" y="3774313"/>
            <a:ext cx="2203512" cy="764209"/>
            <a:chOff x="0" y="0"/>
            <a:chExt cx="580349" cy="201273"/>
          </a:xfrm>
        </p:grpSpPr>
        <p:sp>
          <p:nvSpPr>
            <p:cNvPr name="Freeform 78" id="78"/>
            <p:cNvSpPr/>
            <p:nvPr/>
          </p:nvSpPr>
          <p:spPr>
            <a:xfrm flipH="false" flipV="false" rot="0">
              <a:off x="0" y="0"/>
              <a:ext cx="580349" cy="201273"/>
            </a:xfrm>
            <a:custGeom>
              <a:avLst/>
              <a:gdLst/>
              <a:ahLst/>
              <a:cxnLst/>
              <a:rect r="r" b="b" t="t" l="l"/>
              <a:pathLst>
                <a:path h="201273" w="580349">
                  <a:moveTo>
                    <a:pt x="59729" y="0"/>
                  </a:moveTo>
                  <a:lnTo>
                    <a:pt x="520620" y="0"/>
                  </a:lnTo>
                  <a:cubicBezTo>
                    <a:pt x="553607" y="0"/>
                    <a:pt x="580349" y="26741"/>
                    <a:pt x="580349" y="59729"/>
                  </a:cubicBezTo>
                  <a:lnTo>
                    <a:pt x="580349" y="141545"/>
                  </a:lnTo>
                  <a:cubicBezTo>
                    <a:pt x="580349" y="157386"/>
                    <a:pt x="574056" y="172578"/>
                    <a:pt x="562855" y="183779"/>
                  </a:cubicBezTo>
                  <a:cubicBezTo>
                    <a:pt x="551653" y="194980"/>
                    <a:pt x="536461" y="201273"/>
                    <a:pt x="520620" y="201273"/>
                  </a:cubicBezTo>
                  <a:lnTo>
                    <a:pt x="59729" y="201273"/>
                  </a:lnTo>
                  <a:cubicBezTo>
                    <a:pt x="43888" y="201273"/>
                    <a:pt x="28695" y="194980"/>
                    <a:pt x="17494" y="183779"/>
                  </a:cubicBezTo>
                  <a:cubicBezTo>
                    <a:pt x="6293" y="172578"/>
                    <a:pt x="0" y="157386"/>
                    <a:pt x="0" y="141545"/>
                  </a:cubicBezTo>
                  <a:lnTo>
                    <a:pt x="0" y="59729"/>
                  </a:lnTo>
                  <a:cubicBezTo>
                    <a:pt x="0" y="26741"/>
                    <a:pt x="26741" y="0"/>
                    <a:pt x="59729" y="0"/>
                  </a:cubicBezTo>
                  <a:close/>
                </a:path>
              </a:pathLst>
            </a:custGeom>
            <a:solidFill>
              <a:srgbClr val="FDFDFD">
                <a:alpha val="37647"/>
              </a:srgbClr>
            </a:solidFill>
            <a:ln w="38100" cap="sq">
              <a:solidFill>
                <a:srgbClr val="F2F1DC">
                  <a:alpha val="37647"/>
                </a:srgbClr>
              </a:solidFill>
              <a:prstDash val="solid"/>
              <a:miter/>
            </a:ln>
          </p:spPr>
        </p:sp>
        <p:sp>
          <p:nvSpPr>
            <p:cNvPr name="TextBox 79" id="79"/>
            <p:cNvSpPr txBox="true"/>
            <p:nvPr/>
          </p:nvSpPr>
          <p:spPr>
            <a:xfrm>
              <a:off x="0" y="-38100"/>
              <a:ext cx="580349" cy="23937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80" id="80"/>
          <p:cNvSpPr txBox="true"/>
          <p:nvPr/>
        </p:nvSpPr>
        <p:spPr>
          <a:xfrm rot="0">
            <a:off x="7592713" y="3839015"/>
            <a:ext cx="2203512" cy="559286"/>
          </a:xfrm>
          <a:prstGeom prst="rect">
            <a:avLst/>
          </a:prstGeom>
        </p:spPr>
        <p:txBody>
          <a:bodyPr anchor="t" rtlCol="false" tIns="0" lIns="0" bIns="0" rIns="0">
            <a:spAutoFit/>
          </a:bodyPr>
          <a:lstStyle/>
          <a:p>
            <a:pPr algn="ctr">
              <a:lnSpc>
                <a:spcPts val="2240"/>
              </a:lnSpc>
            </a:pPr>
            <a:r>
              <a:rPr lang="en-US" sz="1600" spc="-84">
                <a:solidFill>
                  <a:srgbClr val="FFFFFF"/>
                </a:solidFill>
                <a:latin typeface="Poppins"/>
                <a:ea typeface="Poppins"/>
                <a:cs typeface="Poppins"/>
                <a:sym typeface="Poppins"/>
              </a:rPr>
              <a:t>Map visualization</a:t>
            </a:r>
          </a:p>
          <a:p>
            <a:pPr algn="ctr">
              <a:lnSpc>
                <a:spcPts val="2240"/>
              </a:lnSpc>
              <a:spcBef>
                <a:spcPct val="0"/>
              </a:spcBef>
            </a:pPr>
            <a:r>
              <a:rPr lang="en-US" sz="1600" spc="-84">
                <a:solidFill>
                  <a:srgbClr val="FFFFFF"/>
                </a:solidFill>
                <a:latin typeface="Poppins"/>
                <a:ea typeface="Poppins"/>
                <a:cs typeface="Poppins"/>
                <a:sym typeface="Poppins"/>
              </a:rPr>
              <a:t> &amp;</a:t>
            </a:r>
            <a:r>
              <a:rPr lang="en-US" sz="1600" spc="-84">
                <a:solidFill>
                  <a:srgbClr val="FFFFFF"/>
                </a:solidFill>
                <a:latin typeface="Poppins"/>
                <a:ea typeface="Poppins"/>
                <a:cs typeface="Poppins"/>
                <a:sym typeface="Poppins"/>
              </a:rPr>
              <a:t> data graphics</a:t>
            </a:r>
          </a:p>
        </p:txBody>
      </p:sp>
      <p:sp>
        <p:nvSpPr>
          <p:cNvPr name="Freeform 81" id="81"/>
          <p:cNvSpPr/>
          <p:nvPr/>
        </p:nvSpPr>
        <p:spPr>
          <a:xfrm flipH="false" flipV="false" rot="0">
            <a:off x="9515344" y="3539621"/>
            <a:ext cx="614933" cy="570277"/>
          </a:xfrm>
          <a:custGeom>
            <a:avLst/>
            <a:gdLst/>
            <a:ahLst/>
            <a:cxnLst/>
            <a:rect r="r" b="b" t="t" l="l"/>
            <a:pathLst>
              <a:path h="570277" w="614933">
                <a:moveTo>
                  <a:pt x="0" y="0"/>
                </a:moveTo>
                <a:lnTo>
                  <a:pt x="614933" y="0"/>
                </a:lnTo>
                <a:lnTo>
                  <a:pt x="614933" y="570277"/>
                </a:lnTo>
                <a:lnTo>
                  <a:pt x="0" y="570277"/>
                </a:lnTo>
                <a:lnTo>
                  <a:pt x="0" y="0"/>
                </a:lnTo>
                <a:close/>
              </a:path>
            </a:pathLst>
          </a:custGeom>
          <a:blipFill>
            <a:blip r:embed="rId16"/>
            <a:stretch>
              <a:fillRect l="-2512" t="-8060" r="-4257" b="-7070"/>
            </a:stretch>
          </a:blipFill>
        </p:spPr>
      </p:sp>
      <p:grpSp>
        <p:nvGrpSpPr>
          <p:cNvPr name="Group 82" id="82"/>
          <p:cNvGrpSpPr/>
          <p:nvPr/>
        </p:nvGrpSpPr>
        <p:grpSpPr>
          <a:xfrm rot="0">
            <a:off x="10590659" y="6489284"/>
            <a:ext cx="957343" cy="814938"/>
            <a:chOff x="0" y="0"/>
            <a:chExt cx="1276458" cy="1086585"/>
          </a:xfrm>
        </p:grpSpPr>
        <p:sp>
          <p:nvSpPr>
            <p:cNvPr name="Freeform 83" id="83"/>
            <p:cNvSpPr/>
            <p:nvPr/>
          </p:nvSpPr>
          <p:spPr>
            <a:xfrm flipH="false" flipV="false" rot="0">
              <a:off x="0" y="0"/>
              <a:ext cx="1276458" cy="1086585"/>
            </a:xfrm>
            <a:custGeom>
              <a:avLst/>
              <a:gdLst/>
              <a:ahLst/>
              <a:cxnLst/>
              <a:rect r="r" b="b" t="t" l="l"/>
              <a:pathLst>
                <a:path h="1086585" w="1276458">
                  <a:moveTo>
                    <a:pt x="0" y="0"/>
                  </a:moveTo>
                  <a:lnTo>
                    <a:pt x="1276458" y="0"/>
                  </a:lnTo>
                  <a:lnTo>
                    <a:pt x="1276458" y="1086585"/>
                  </a:lnTo>
                  <a:lnTo>
                    <a:pt x="0" y="108658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84" id="84"/>
            <p:cNvSpPr/>
            <p:nvPr/>
          </p:nvSpPr>
          <p:spPr>
            <a:xfrm flipH="false" flipV="false" rot="0">
              <a:off x="266596" y="265596"/>
              <a:ext cx="528966" cy="528966"/>
            </a:xfrm>
            <a:custGeom>
              <a:avLst/>
              <a:gdLst/>
              <a:ahLst/>
              <a:cxnLst/>
              <a:rect r="r" b="b" t="t" l="l"/>
              <a:pathLst>
                <a:path h="528966" w="528966">
                  <a:moveTo>
                    <a:pt x="0" y="0"/>
                  </a:moveTo>
                  <a:lnTo>
                    <a:pt x="528965" y="0"/>
                  </a:lnTo>
                  <a:lnTo>
                    <a:pt x="528965" y="528966"/>
                  </a:lnTo>
                  <a:lnTo>
                    <a:pt x="0" y="528966"/>
                  </a:lnTo>
                  <a:lnTo>
                    <a:pt x="0" y="0"/>
                  </a:lnTo>
                  <a:close/>
                </a:path>
              </a:pathLst>
            </a:custGeom>
            <a:blipFill>
              <a:blip r:embed="rId19"/>
              <a:stretch>
                <a:fillRect l="0" t="0" r="0" b="0"/>
              </a:stretch>
            </a:blipFill>
          </p:spPr>
        </p:sp>
      </p:grpSp>
      <p:grpSp>
        <p:nvGrpSpPr>
          <p:cNvPr name="Group 85" id="85"/>
          <p:cNvGrpSpPr/>
          <p:nvPr/>
        </p:nvGrpSpPr>
        <p:grpSpPr>
          <a:xfrm rot="0">
            <a:off x="10703465" y="5387639"/>
            <a:ext cx="969657" cy="825420"/>
            <a:chOff x="0" y="0"/>
            <a:chExt cx="1292876" cy="1100561"/>
          </a:xfrm>
        </p:grpSpPr>
        <p:sp>
          <p:nvSpPr>
            <p:cNvPr name="Freeform 86" id="86"/>
            <p:cNvSpPr/>
            <p:nvPr/>
          </p:nvSpPr>
          <p:spPr>
            <a:xfrm flipH="false" flipV="false" rot="0">
              <a:off x="0" y="0"/>
              <a:ext cx="1292876" cy="1100561"/>
            </a:xfrm>
            <a:custGeom>
              <a:avLst/>
              <a:gdLst/>
              <a:ahLst/>
              <a:cxnLst/>
              <a:rect r="r" b="b" t="t" l="l"/>
              <a:pathLst>
                <a:path h="1100561" w="1292876">
                  <a:moveTo>
                    <a:pt x="0" y="0"/>
                  </a:moveTo>
                  <a:lnTo>
                    <a:pt x="1292876" y="0"/>
                  </a:lnTo>
                  <a:lnTo>
                    <a:pt x="1292876" y="1100561"/>
                  </a:lnTo>
                  <a:lnTo>
                    <a:pt x="0" y="110056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87" id="87"/>
            <p:cNvSpPr/>
            <p:nvPr/>
          </p:nvSpPr>
          <p:spPr>
            <a:xfrm flipH="false" flipV="false" rot="0">
              <a:off x="247867" y="251503"/>
              <a:ext cx="597555" cy="597555"/>
            </a:xfrm>
            <a:custGeom>
              <a:avLst/>
              <a:gdLst/>
              <a:ahLst/>
              <a:cxnLst/>
              <a:rect r="r" b="b" t="t" l="l"/>
              <a:pathLst>
                <a:path h="597555" w="597555">
                  <a:moveTo>
                    <a:pt x="0" y="0"/>
                  </a:moveTo>
                  <a:lnTo>
                    <a:pt x="597555" y="0"/>
                  </a:lnTo>
                  <a:lnTo>
                    <a:pt x="597555" y="597555"/>
                  </a:lnTo>
                  <a:lnTo>
                    <a:pt x="0" y="597555"/>
                  </a:lnTo>
                  <a:lnTo>
                    <a:pt x="0" y="0"/>
                  </a:lnTo>
                  <a:close/>
                </a:path>
              </a:pathLst>
            </a:custGeom>
            <a:blipFill>
              <a:blip r:embed="rId22"/>
              <a:stretch>
                <a:fillRect l="0" t="0" r="0" b="0"/>
              </a:stretch>
            </a:blipFill>
          </p:spPr>
        </p:sp>
      </p:grpSp>
      <p:grpSp>
        <p:nvGrpSpPr>
          <p:cNvPr name="Group 88" id="88"/>
          <p:cNvGrpSpPr/>
          <p:nvPr/>
        </p:nvGrpSpPr>
        <p:grpSpPr>
          <a:xfrm rot="0">
            <a:off x="10346720" y="2699071"/>
            <a:ext cx="933855" cy="794944"/>
            <a:chOff x="0" y="0"/>
            <a:chExt cx="1245140" cy="1059925"/>
          </a:xfrm>
        </p:grpSpPr>
        <p:sp>
          <p:nvSpPr>
            <p:cNvPr name="Freeform 89" id="89"/>
            <p:cNvSpPr/>
            <p:nvPr/>
          </p:nvSpPr>
          <p:spPr>
            <a:xfrm flipH="false" flipV="false" rot="0">
              <a:off x="0" y="0"/>
              <a:ext cx="1245140" cy="1059925"/>
            </a:xfrm>
            <a:custGeom>
              <a:avLst/>
              <a:gdLst/>
              <a:ahLst/>
              <a:cxnLst/>
              <a:rect r="r" b="b" t="t" l="l"/>
              <a:pathLst>
                <a:path h="1059925" w="1245140">
                  <a:moveTo>
                    <a:pt x="0" y="0"/>
                  </a:moveTo>
                  <a:lnTo>
                    <a:pt x="1245140" y="0"/>
                  </a:lnTo>
                  <a:lnTo>
                    <a:pt x="1245140" y="1059925"/>
                  </a:lnTo>
                  <a:lnTo>
                    <a:pt x="0" y="105992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90" id="90"/>
            <p:cNvSpPr/>
            <p:nvPr/>
          </p:nvSpPr>
          <p:spPr>
            <a:xfrm flipH="false" flipV="false" rot="0">
              <a:off x="276661" y="275831"/>
              <a:ext cx="531249" cy="531249"/>
            </a:xfrm>
            <a:custGeom>
              <a:avLst/>
              <a:gdLst/>
              <a:ahLst/>
              <a:cxnLst/>
              <a:rect r="r" b="b" t="t" l="l"/>
              <a:pathLst>
                <a:path h="531249" w="531249">
                  <a:moveTo>
                    <a:pt x="0" y="0"/>
                  </a:moveTo>
                  <a:lnTo>
                    <a:pt x="531249" y="0"/>
                  </a:lnTo>
                  <a:lnTo>
                    <a:pt x="531249" y="531249"/>
                  </a:lnTo>
                  <a:lnTo>
                    <a:pt x="0" y="531249"/>
                  </a:lnTo>
                  <a:lnTo>
                    <a:pt x="0" y="0"/>
                  </a:lnTo>
                  <a:close/>
                </a:path>
              </a:pathLst>
            </a:custGeom>
            <a:blipFill>
              <a:blip r:embed="rId25"/>
              <a:stretch>
                <a:fillRect l="0" t="0" r="0" b="0"/>
              </a:stretch>
            </a:blipFill>
          </p:spPr>
        </p:sp>
      </p:grpSp>
      <p:grpSp>
        <p:nvGrpSpPr>
          <p:cNvPr name="Group 91" id="91"/>
          <p:cNvGrpSpPr/>
          <p:nvPr/>
        </p:nvGrpSpPr>
        <p:grpSpPr>
          <a:xfrm rot="0">
            <a:off x="10580540" y="3774313"/>
            <a:ext cx="967462" cy="823552"/>
            <a:chOff x="0" y="0"/>
            <a:chExt cx="1289950" cy="1098070"/>
          </a:xfrm>
        </p:grpSpPr>
        <p:sp>
          <p:nvSpPr>
            <p:cNvPr name="Freeform 92" id="92"/>
            <p:cNvSpPr/>
            <p:nvPr/>
          </p:nvSpPr>
          <p:spPr>
            <a:xfrm flipH="false" flipV="false" rot="0">
              <a:off x="0" y="0"/>
              <a:ext cx="1289950" cy="1098070"/>
            </a:xfrm>
            <a:custGeom>
              <a:avLst/>
              <a:gdLst/>
              <a:ahLst/>
              <a:cxnLst/>
              <a:rect r="r" b="b" t="t" l="l"/>
              <a:pathLst>
                <a:path h="1098070" w="1289950">
                  <a:moveTo>
                    <a:pt x="0" y="0"/>
                  </a:moveTo>
                  <a:lnTo>
                    <a:pt x="1289950" y="0"/>
                  </a:lnTo>
                  <a:lnTo>
                    <a:pt x="1289950" y="1098070"/>
                  </a:lnTo>
                  <a:lnTo>
                    <a:pt x="0" y="109807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sp>
          <p:nvSpPr>
            <p:cNvPr name="Freeform 93" id="93"/>
            <p:cNvSpPr/>
            <p:nvPr/>
          </p:nvSpPr>
          <p:spPr>
            <a:xfrm flipH="false" flipV="false" rot="0">
              <a:off x="155907" y="174552"/>
              <a:ext cx="705755" cy="705755"/>
            </a:xfrm>
            <a:custGeom>
              <a:avLst/>
              <a:gdLst/>
              <a:ahLst/>
              <a:cxnLst/>
              <a:rect r="r" b="b" t="t" l="l"/>
              <a:pathLst>
                <a:path h="705755" w="705755">
                  <a:moveTo>
                    <a:pt x="0" y="0"/>
                  </a:moveTo>
                  <a:lnTo>
                    <a:pt x="705755" y="0"/>
                  </a:lnTo>
                  <a:lnTo>
                    <a:pt x="705755" y="705755"/>
                  </a:lnTo>
                  <a:lnTo>
                    <a:pt x="0" y="705755"/>
                  </a:lnTo>
                  <a:lnTo>
                    <a:pt x="0" y="0"/>
                  </a:lnTo>
                  <a:close/>
                </a:path>
              </a:pathLst>
            </a:custGeom>
            <a:blipFill>
              <a:blip r:embed="rId28"/>
              <a:stretch>
                <a:fillRect l="0" t="0" r="0" b="0"/>
              </a:stretch>
            </a:blipFill>
            <a:ln cap="sq">
              <a:noFill/>
              <a:prstDash val="solid"/>
              <a:miter/>
            </a:ln>
          </p:spPr>
        </p:sp>
      </p:grpSp>
      <p:grpSp>
        <p:nvGrpSpPr>
          <p:cNvPr name="Group 94" id="94"/>
          <p:cNvGrpSpPr/>
          <p:nvPr/>
        </p:nvGrpSpPr>
        <p:grpSpPr>
          <a:xfrm rot="0">
            <a:off x="10183352" y="8237102"/>
            <a:ext cx="969657" cy="825420"/>
            <a:chOff x="0" y="0"/>
            <a:chExt cx="1292876" cy="1100561"/>
          </a:xfrm>
        </p:grpSpPr>
        <p:sp>
          <p:nvSpPr>
            <p:cNvPr name="Freeform 95" id="95"/>
            <p:cNvSpPr/>
            <p:nvPr/>
          </p:nvSpPr>
          <p:spPr>
            <a:xfrm flipH="false" flipV="false" rot="0">
              <a:off x="0" y="0"/>
              <a:ext cx="1292876" cy="1100561"/>
            </a:xfrm>
            <a:custGeom>
              <a:avLst/>
              <a:gdLst/>
              <a:ahLst/>
              <a:cxnLst/>
              <a:rect r="r" b="b" t="t" l="l"/>
              <a:pathLst>
                <a:path h="1100561" w="1292876">
                  <a:moveTo>
                    <a:pt x="0" y="0"/>
                  </a:moveTo>
                  <a:lnTo>
                    <a:pt x="1292876" y="0"/>
                  </a:lnTo>
                  <a:lnTo>
                    <a:pt x="1292876" y="1100561"/>
                  </a:lnTo>
                  <a:lnTo>
                    <a:pt x="0" y="1100561"/>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96" id="96"/>
            <p:cNvSpPr/>
            <p:nvPr/>
          </p:nvSpPr>
          <p:spPr>
            <a:xfrm flipH="false" flipV="false" rot="0">
              <a:off x="198225" y="168986"/>
              <a:ext cx="730343" cy="730343"/>
            </a:xfrm>
            <a:custGeom>
              <a:avLst/>
              <a:gdLst/>
              <a:ahLst/>
              <a:cxnLst/>
              <a:rect r="r" b="b" t="t" l="l"/>
              <a:pathLst>
                <a:path h="730343" w="730343">
                  <a:moveTo>
                    <a:pt x="0" y="0"/>
                  </a:moveTo>
                  <a:lnTo>
                    <a:pt x="730343" y="0"/>
                  </a:lnTo>
                  <a:lnTo>
                    <a:pt x="730343" y="730344"/>
                  </a:lnTo>
                  <a:lnTo>
                    <a:pt x="0" y="730344"/>
                  </a:lnTo>
                  <a:lnTo>
                    <a:pt x="0" y="0"/>
                  </a:lnTo>
                  <a:close/>
                </a:path>
              </a:pathLst>
            </a:custGeom>
            <a:blipFill>
              <a:blip r:embed="rId31"/>
              <a:stretch>
                <a:fillRect l="0" t="0" r="0" b="0"/>
              </a:stretch>
            </a:blipFill>
          </p:spPr>
        </p:sp>
      </p:grpSp>
      <p:grpSp>
        <p:nvGrpSpPr>
          <p:cNvPr name="Group 97" id="97"/>
          <p:cNvGrpSpPr/>
          <p:nvPr/>
        </p:nvGrpSpPr>
        <p:grpSpPr>
          <a:xfrm rot="0">
            <a:off x="9769866" y="9157675"/>
            <a:ext cx="957343" cy="814938"/>
            <a:chOff x="0" y="0"/>
            <a:chExt cx="1276458" cy="1086585"/>
          </a:xfrm>
        </p:grpSpPr>
        <p:sp>
          <p:nvSpPr>
            <p:cNvPr name="Freeform 98" id="98"/>
            <p:cNvSpPr/>
            <p:nvPr/>
          </p:nvSpPr>
          <p:spPr>
            <a:xfrm flipH="false" flipV="false" rot="0">
              <a:off x="0" y="0"/>
              <a:ext cx="1276458" cy="1086585"/>
            </a:xfrm>
            <a:custGeom>
              <a:avLst/>
              <a:gdLst/>
              <a:ahLst/>
              <a:cxnLst/>
              <a:rect r="r" b="b" t="t" l="l"/>
              <a:pathLst>
                <a:path h="1086585" w="1276458">
                  <a:moveTo>
                    <a:pt x="0" y="0"/>
                  </a:moveTo>
                  <a:lnTo>
                    <a:pt x="1276458" y="0"/>
                  </a:lnTo>
                  <a:lnTo>
                    <a:pt x="1276458" y="1086585"/>
                  </a:lnTo>
                  <a:lnTo>
                    <a:pt x="0" y="1086585"/>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a:ln cap="sq">
              <a:noFill/>
              <a:prstDash val="solid"/>
              <a:miter/>
            </a:ln>
          </p:spPr>
        </p:sp>
        <p:sp>
          <p:nvSpPr>
            <p:cNvPr name="Freeform 99" id="99"/>
            <p:cNvSpPr/>
            <p:nvPr/>
          </p:nvSpPr>
          <p:spPr>
            <a:xfrm flipH="false" flipV="false" rot="0">
              <a:off x="242413" y="208410"/>
              <a:ext cx="617802" cy="617802"/>
            </a:xfrm>
            <a:custGeom>
              <a:avLst/>
              <a:gdLst/>
              <a:ahLst/>
              <a:cxnLst/>
              <a:rect r="r" b="b" t="t" l="l"/>
              <a:pathLst>
                <a:path h="617802" w="617802">
                  <a:moveTo>
                    <a:pt x="0" y="0"/>
                  </a:moveTo>
                  <a:lnTo>
                    <a:pt x="617802" y="0"/>
                  </a:lnTo>
                  <a:lnTo>
                    <a:pt x="617802" y="617803"/>
                  </a:lnTo>
                  <a:lnTo>
                    <a:pt x="0" y="617803"/>
                  </a:lnTo>
                  <a:lnTo>
                    <a:pt x="0" y="0"/>
                  </a:lnTo>
                  <a:close/>
                </a:path>
              </a:pathLst>
            </a:custGeom>
            <a:blipFill>
              <a:blip r:embed="rId34"/>
              <a:stretch>
                <a:fillRect l="0" t="0" r="0" b="0"/>
              </a:stretch>
            </a:blipFill>
          </p:spPr>
        </p:sp>
      </p:grpSp>
      <p:sp>
        <p:nvSpPr>
          <p:cNvPr name="TextBox 100" id="100"/>
          <p:cNvSpPr txBox="true"/>
          <p:nvPr/>
        </p:nvSpPr>
        <p:spPr>
          <a:xfrm rot="0">
            <a:off x="7473605" y="2597663"/>
            <a:ext cx="2203512" cy="835660"/>
          </a:xfrm>
          <a:prstGeom prst="rect">
            <a:avLst/>
          </a:prstGeom>
        </p:spPr>
        <p:txBody>
          <a:bodyPr anchor="t" rtlCol="false" tIns="0" lIns="0" bIns="0" rIns="0">
            <a:spAutoFit/>
          </a:bodyPr>
          <a:lstStyle/>
          <a:p>
            <a:pPr algn="ctr">
              <a:lnSpc>
                <a:spcPts val="2240"/>
              </a:lnSpc>
              <a:spcBef>
                <a:spcPct val="0"/>
              </a:spcBef>
            </a:pPr>
            <a:r>
              <a:rPr lang="en-US" sz="1600">
                <a:solidFill>
                  <a:srgbClr val="FFFFFF"/>
                </a:solidFill>
                <a:latin typeface="Poppins"/>
                <a:ea typeface="Poppins"/>
                <a:cs typeface="Poppins"/>
                <a:sym typeface="Poppins"/>
              </a:rPr>
              <a:t>User-friendly interface: customized recommendations</a:t>
            </a:r>
          </a:p>
        </p:txBody>
      </p:sp>
      <p:sp>
        <p:nvSpPr>
          <p:cNvPr name="TextBox 101" id="101"/>
          <p:cNvSpPr txBox="true"/>
          <p:nvPr/>
        </p:nvSpPr>
        <p:spPr>
          <a:xfrm rot="0">
            <a:off x="7202428" y="9119334"/>
            <a:ext cx="2203512" cy="559435"/>
          </a:xfrm>
          <a:prstGeom prst="rect">
            <a:avLst/>
          </a:prstGeom>
        </p:spPr>
        <p:txBody>
          <a:bodyPr anchor="t" rtlCol="false" tIns="0" lIns="0" bIns="0" rIns="0">
            <a:spAutoFit/>
          </a:bodyPr>
          <a:lstStyle/>
          <a:p>
            <a:pPr algn="ctr">
              <a:lnSpc>
                <a:spcPts val="2240"/>
              </a:lnSpc>
            </a:pPr>
            <a:r>
              <a:rPr lang="en-US" sz="1600">
                <a:solidFill>
                  <a:srgbClr val="FFFFFF"/>
                </a:solidFill>
                <a:latin typeface="Poppins"/>
                <a:ea typeface="Poppins"/>
                <a:cs typeface="Poppins"/>
                <a:sym typeface="Poppins"/>
              </a:rPr>
              <a:t>Safety guidelines</a:t>
            </a:r>
          </a:p>
          <a:p>
            <a:pPr algn="ctr">
              <a:lnSpc>
                <a:spcPts val="2240"/>
              </a:lnSpc>
              <a:spcBef>
                <a:spcPct val="0"/>
              </a:spcBef>
            </a:pPr>
            <a:r>
              <a:rPr lang="en-US" sz="1600">
                <a:solidFill>
                  <a:srgbClr val="FFFFFF"/>
                </a:solidFill>
                <a:latin typeface="Poppins"/>
                <a:ea typeface="Poppins"/>
                <a:cs typeface="Poppins"/>
                <a:sym typeface="Poppins"/>
              </a:rPr>
              <a:t> for tourists</a:t>
            </a:r>
          </a:p>
        </p:txBody>
      </p:sp>
      <p:sp>
        <p:nvSpPr>
          <p:cNvPr name="TextBox 102" id="102"/>
          <p:cNvSpPr txBox="true"/>
          <p:nvPr/>
        </p:nvSpPr>
        <p:spPr>
          <a:xfrm rot="0">
            <a:off x="7779260" y="4896157"/>
            <a:ext cx="2203512" cy="559286"/>
          </a:xfrm>
          <a:prstGeom prst="rect">
            <a:avLst/>
          </a:prstGeom>
        </p:spPr>
        <p:txBody>
          <a:bodyPr anchor="t" rtlCol="false" tIns="0" lIns="0" bIns="0" rIns="0">
            <a:spAutoFit/>
          </a:bodyPr>
          <a:lstStyle/>
          <a:p>
            <a:pPr algn="ctr">
              <a:lnSpc>
                <a:spcPts val="2240"/>
              </a:lnSpc>
            </a:pPr>
            <a:r>
              <a:rPr lang="en-US" sz="1600">
                <a:solidFill>
                  <a:srgbClr val="FFFFFF"/>
                </a:solidFill>
                <a:latin typeface="Poppins"/>
                <a:ea typeface="Poppins"/>
                <a:cs typeface="Poppins"/>
                <a:sym typeface="Poppins"/>
              </a:rPr>
              <a:t>Real-time </a:t>
            </a:r>
          </a:p>
          <a:p>
            <a:pPr algn="ctr">
              <a:lnSpc>
                <a:spcPts val="2240"/>
              </a:lnSpc>
              <a:spcBef>
                <a:spcPct val="0"/>
              </a:spcBef>
            </a:pPr>
            <a:r>
              <a:rPr lang="en-US" sz="1600">
                <a:solidFill>
                  <a:srgbClr val="FFFFFF"/>
                </a:solidFill>
                <a:latin typeface="Poppins"/>
                <a:ea typeface="Poppins"/>
                <a:cs typeface="Poppins"/>
                <a:sym typeface="Poppins"/>
              </a:rPr>
              <a:t>weather updates</a:t>
            </a:r>
          </a:p>
        </p:txBody>
      </p:sp>
      <p:sp>
        <p:nvSpPr>
          <p:cNvPr name="TextBox 103" id="103"/>
          <p:cNvSpPr txBox="true"/>
          <p:nvPr/>
        </p:nvSpPr>
        <p:spPr>
          <a:xfrm rot="0">
            <a:off x="611226" y="6834042"/>
            <a:ext cx="2203512" cy="542925"/>
          </a:xfrm>
          <a:prstGeom prst="rect">
            <a:avLst/>
          </a:prstGeom>
        </p:spPr>
        <p:txBody>
          <a:bodyPr anchor="t" rtlCol="false" tIns="0" lIns="0" bIns="0" rIns="0">
            <a:spAutoFit/>
          </a:bodyPr>
          <a:lstStyle/>
          <a:p>
            <a:pPr algn="ctr">
              <a:lnSpc>
                <a:spcPts val="2100"/>
              </a:lnSpc>
            </a:pPr>
            <a:r>
              <a:rPr lang="en-US" sz="1500" spc="-79">
                <a:solidFill>
                  <a:srgbClr val="FFFFFF"/>
                </a:solidFill>
                <a:latin typeface="Poppins"/>
                <a:ea typeface="Poppins"/>
                <a:cs typeface="Poppins"/>
                <a:sym typeface="Poppins"/>
              </a:rPr>
              <a:t>Community posts &amp;</a:t>
            </a:r>
            <a:r>
              <a:rPr lang="en-US" sz="1500" spc="-79">
                <a:solidFill>
                  <a:srgbClr val="FFFFFF"/>
                </a:solidFill>
                <a:latin typeface="Poppins"/>
                <a:ea typeface="Poppins"/>
                <a:cs typeface="Poppins"/>
                <a:sym typeface="Poppins"/>
              </a:rPr>
              <a:t> </a:t>
            </a:r>
          </a:p>
          <a:p>
            <a:pPr algn="ctr">
              <a:lnSpc>
                <a:spcPts val="2100"/>
              </a:lnSpc>
              <a:spcBef>
                <a:spcPct val="0"/>
              </a:spcBef>
            </a:pPr>
            <a:r>
              <a:rPr lang="en-US" sz="1500" spc="-79">
                <a:solidFill>
                  <a:srgbClr val="FFFFFF"/>
                </a:solidFill>
                <a:latin typeface="Poppins"/>
                <a:ea typeface="Poppins"/>
                <a:cs typeface="Poppins"/>
                <a:sym typeface="Poppins"/>
              </a:rPr>
              <a:t>experience sharing</a:t>
            </a:r>
          </a:p>
        </p:txBody>
      </p:sp>
      <p:sp>
        <p:nvSpPr>
          <p:cNvPr name="TextBox 104" id="104"/>
          <p:cNvSpPr txBox="true"/>
          <p:nvPr/>
        </p:nvSpPr>
        <p:spPr>
          <a:xfrm rot="0">
            <a:off x="543980" y="5645758"/>
            <a:ext cx="2504152" cy="559435"/>
          </a:xfrm>
          <a:prstGeom prst="rect">
            <a:avLst/>
          </a:prstGeom>
        </p:spPr>
        <p:txBody>
          <a:bodyPr anchor="t" rtlCol="false" tIns="0" lIns="0" bIns="0" rIns="0">
            <a:spAutoFit/>
          </a:bodyPr>
          <a:lstStyle/>
          <a:p>
            <a:pPr algn="ctr">
              <a:lnSpc>
                <a:spcPts val="2240"/>
              </a:lnSpc>
            </a:pPr>
            <a:r>
              <a:rPr lang="en-US" sz="1600">
                <a:solidFill>
                  <a:srgbClr val="FFFFFF"/>
                </a:solidFill>
                <a:latin typeface="Poppins"/>
                <a:ea typeface="Poppins"/>
                <a:cs typeface="Poppins"/>
                <a:sym typeface="Poppins"/>
              </a:rPr>
              <a:t>Pop up for crisis </a:t>
            </a:r>
          </a:p>
          <a:p>
            <a:pPr algn="ctr">
              <a:lnSpc>
                <a:spcPts val="2240"/>
              </a:lnSpc>
              <a:spcBef>
                <a:spcPct val="0"/>
              </a:spcBef>
            </a:pPr>
            <a:r>
              <a:rPr lang="en-US" sz="1600">
                <a:solidFill>
                  <a:srgbClr val="FFFFFF"/>
                </a:solidFill>
                <a:latin typeface="Poppins"/>
                <a:ea typeface="Poppins"/>
                <a:cs typeface="Poppins"/>
                <a:sym typeface="Poppins"/>
              </a:rPr>
              <a:t>situations</a:t>
            </a:r>
          </a:p>
        </p:txBody>
      </p:sp>
      <p:sp>
        <p:nvSpPr>
          <p:cNvPr name="TextBox 105" id="105"/>
          <p:cNvSpPr txBox="true"/>
          <p:nvPr/>
        </p:nvSpPr>
        <p:spPr>
          <a:xfrm rot="0">
            <a:off x="10079292" y="1912636"/>
            <a:ext cx="1468710" cy="677547"/>
          </a:xfrm>
          <a:prstGeom prst="rect">
            <a:avLst/>
          </a:prstGeom>
        </p:spPr>
        <p:txBody>
          <a:bodyPr anchor="t" rtlCol="false" tIns="0" lIns="0" bIns="0" rIns="0">
            <a:spAutoFit/>
          </a:bodyPr>
          <a:lstStyle/>
          <a:p>
            <a:pPr algn="ctr" marL="0" indent="0" lvl="0">
              <a:lnSpc>
                <a:spcPts val="5179"/>
              </a:lnSpc>
              <a:spcBef>
                <a:spcPct val="0"/>
              </a:spcBef>
            </a:pPr>
            <a:r>
              <a:rPr lang="en-US" b="true" sz="3699">
                <a:solidFill>
                  <a:srgbClr val="000C74"/>
                </a:solidFill>
                <a:latin typeface="Poppins Bold"/>
                <a:ea typeface="Poppins Bold"/>
                <a:cs typeface="Poppins Bold"/>
                <a:sym typeface="Poppins Bold"/>
              </a:rPr>
              <a:t>Social</a:t>
            </a:r>
          </a:p>
        </p:txBody>
      </p:sp>
      <p:sp>
        <p:nvSpPr>
          <p:cNvPr name="TextBox 106" id="106"/>
          <p:cNvSpPr txBox="true"/>
          <p:nvPr/>
        </p:nvSpPr>
        <p:spPr>
          <a:xfrm rot="0">
            <a:off x="11394875" y="2765514"/>
            <a:ext cx="5786242" cy="605205"/>
          </a:xfrm>
          <a:prstGeom prst="rect">
            <a:avLst/>
          </a:prstGeom>
        </p:spPr>
        <p:txBody>
          <a:bodyPr anchor="t" rtlCol="false" tIns="0" lIns="0" bIns="0" rIns="0">
            <a:spAutoFit/>
          </a:bodyPr>
          <a:lstStyle/>
          <a:p>
            <a:pPr algn="ctr" marL="0" indent="0" lvl="0">
              <a:lnSpc>
                <a:spcPts val="2342"/>
              </a:lnSpc>
              <a:spcBef>
                <a:spcPct val="0"/>
              </a:spcBef>
            </a:pPr>
            <a:r>
              <a:rPr lang="en-US" b="true" sz="1673">
                <a:solidFill>
                  <a:srgbClr val="000C74"/>
                </a:solidFill>
                <a:latin typeface="Poppins Bold"/>
                <a:ea typeface="Poppins Bold"/>
                <a:cs typeface="Poppins Bold"/>
                <a:sym typeface="Poppins Bold"/>
              </a:rPr>
              <a:t>Tourist Safety</a:t>
            </a:r>
            <a:r>
              <a:rPr lang="en-US" sz="1673">
                <a:solidFill>
                  <a:srgbClr val="000C74"/>
                </a:solidFill>
                <a:latin typeface="Poppins"/>
                <a:ea typeface="Poppins"/>
                <a:cs typeface="Poppins"/>
                <a:sym typeface="Poppins"/>
              </a:rPr>
              <a:t>: Provides timely alerts and precautions, potentially saving lives and preventing accidents.</a:t>
            </a:r>
          </a:p>
        </p:txBody>
      </p:sp>
      <p:sp>
        <p:nvSpPr>
          <p:cNvPr name="TextBox 107" id="107"/>
          <p:cNvSpPr txBox="true"/>
          <p:nvPr/>
        </p:nvSpPr>
        <p:spPr>
          <a:xfrm rot="0">
            <a:off x="11468134" y="3764199"/>
            <a:ext cx="5791166" cy="604908"/>
          </a:xfrm>
          <a:prstGeom prst="rect">
            <a:avLst/>
          </a:prstGeom>
        </p:spPr>
        <p:txBody>
          <a:bodyPr anchor="t" rtlCol="false" tIns="0" lIns="0" bIns="0" rIns="0">
            <a:spAutoFit/>
          </a:bodyPr>
          <a:lstStyle/>
          <a:p>
            <a:pPr algn="ctr" marL="0" indent="0" lvl="0">
              <a:lnSpc>
                <a:spcPts val="2342"/>
              </a:lnSpc>
              <a:spcBef>
                <a:spcPct val="0"/>
              </a:spcBef>
            </a:pPr>
            <a:r>
              <a:rPr lang="en-US" b="true" sz="1673" strike="noStrike" u="none">
                <a:solidFill>
                  <a:srgbClr val="000C74"/>
                </a:solidFill>
                <a:latin typeface="Poppins Bold"/>
                <a:ea typeface="Poppins Bold"/>
                <a:cs typeface="Poppins Bold"/>
                <a:sym typeface="Poppins Bold"/>
              </a:rPr>
              <a:t>Public Awareness</a:t>
            </a:r>
            <a:r>
              <a:rPr lang="en-US" sz="1673" strike="noStrike" u="none">
                <a:solidFill>
                  <a:srgbClr val="000C74"/>
                </a:solidFill>
                <a:latin typeface="Poppins"/>
                <a:ea typeface="Poppins"/>
                <a:cs typeface="Poppins"/>
                <a:sym typeface="Poppins"/>
              </a:rPr>
              <a:t>: Informs users about oceanic conditions, fostering a safety-conscious society.</a:t>
            </a:r>
          </a:p>
        </p:txBody>
      </p:sp>
      <p:sp>
        <p:nvSpPr>
          <p:cNvPr name="TextBox 108" id="108"/>
          <p:cNvSpPr txBox="true"/>
          <p:nvPr/>
        </p:nvSpPr>
        <p:spPr>
          <a:xfrm rot="0">
            <a:off x="10668180" y="4595792"/>
            <a:ext cx="2373957" cy="677547"/>
          </a:xfrm>
          <a:prstGeom prst="rect">
            <a:avLst/>
          </a:prstGeom>
        </p:spPr>
        <p:txBody>
          <a:bodyPr anchor="t" rtlCol="false" tIns="0" lIns="0" bIns="0" rIns="0">
            <a:spAutoFit/>
          </a:bodyPr>
          <a:lstStyle/>
          <a:p>
            <a:pPr algn="ctr" marL="0" indent="0" lvl="0">
              <a:lnSpc>
                <a:spcPts val="5179"/>
              </a:lnSpc>
              <a:spcBef>
                <a:spcPct val="0"/>
              </a:spcBef>
            </a:pPr>
            <a:r>
              <a:rPr lang="en-US" b="true" sz="3699" strike="noStrike" u="none">
                <a:solidFill>
                  <a:srgbClr val="000C74"/>
                </a:solidFill>
                <a:latin typeface="Poppins Bold"/>
                <a:ea typeface="Poppins Bold"/>
                <a:cs typeface="Poppins Bold"/>
                <a:sym typeface="Poppins Bold"/>
              </a:rPr>
              <a:t>Economic</a:t>
            </a:r>
          </a:p>
        </p:txBody>
      </p:sp>
      <p:sp>
        <p:nvSpPr>
          <p:cNvPr name="TextBox 109" id="109"/>
          <p:cNvSpPr txBox="true"/>
          <p:nvPr/>
        </p:nvSpPr>
        <p:spPr>
          <a:xfrm rot="0">
            <a:off x="11787422" y="5479354"/>
            <a:ext cx="5275044" cy="604908"/>
          </a:xfrm>
          <a:prstGeom prst="rect">
            <a:avLst/>
          </a:prstGeom>
        </p:spPr>
        <p:txBody>
          <a:bodyPr anchor="t" rtlCol="false" tIns="0" lIns="0" bIns="0" rIns="0">
            <a:spAutoFit/>
          </a:bodyPr>
          <a:lstStyle/>
          <a:p>
            <a:pPr algn="ctr" marL="0" indent="0" lvl="0">
              <a:lnSpc>
                <a:spcPts val="2342"/>
              </a:lnSpc>
              <a:spcBef>
                <a:spcPct val="0"/>
              </a:spcBef>
            </a:pPr>
            <a:r>
              <a:rPr lang="en-US" b="true" sz="1673" strike="noStrike" u="none">
                <a:solidFill>
                  <a:srgbClr val="000C74"/>
                </a:solidFill>
                <a:latin typeface="Poppins Bold"/>
                <a:ea typeface="Poppins Bold"/>
                <a:cs typeface="Poppins Bold"/>
                <a:sym typeface="Poppins Bold"/>
              </a:rPr>
              <a:t>Boost in Tourism</a:t>
            </a:r>
            <a:r>
              <a:rPr lang="en-US" sz="1673" strike="noStrike" u="none">
                <a:solidFill>
                  <a:srgbClr val="000C74"/>
                </a:solidFill>
                <a:latin typeface="Poppins"/>
                <a:ea typeface="Poppins"/>
                <a:cs typeface="Poppins"/>
                <a:sym typeface="Poppins"/>
              </a:rPr>
              <a:t>: Safer tourism attracts more visitors, increasing revenue for local businesses.</a:t>
            </a:r>
          </a:p>
        </p:txBody>
      </p:sp>
      <p:sp>
        <p:nvSpPr>
          <p:cNvPr name="TextBox 110" id="110"/>
          <p:cNvSpPr txBox="true"/>
          <p:nvPr/>
        </p:nvSpPr>
        <p:spPr>
          <a:xfrm rot="0">
            <a:off x="11787422" y="6504234"/>
            <a:ext cx="4922723" cy="604908"/>
          </a:xfrm>
          <a:prstGeom prst="rect">
            <a:avLst/>
          </a:prstGeom>
        </p:spPr>
        <p:txBody>
          <a:bodyPr anchor="t" rtlCol="false" tIns="0" lIns="0" bIns="0" rIns="0">
            <a:spAutoFit/>
          </a:bodyPr>
          <a:lstStyle/>
          <a:p>
            <a:pPr algn="ctr" marL="0" indent="0" lvl="0">
              <a:lnSpc>
                <a:spcPts val="2342"/>
              </a:lnSpc>
              <a:spcBef>
                <a:spcPct val="0"/>
              </a:spcBef>
            </a:pPr>
            <a:r>
              <a:rPr lang="en-US" b="true" sz="1673" strike="noStrike" u="none">
                <a:solidFill>
                  <a:srgbClr val="000C74"/>
                </a:solidFill>
                <a:latin typeface="Poppins Bold"/>
                <a:ea typeface="Poppins Bold"/>
                <a:cs typeface="Poppins Bold"/>
                <a:sym typeface="Poppins Bold"/>
              </a:rPr>
              <a:t>Cost Savings</a:t>
            </a:r>
            <a:r>
              <a:rPr lang="en-US" sz="1673" strike="noStrike" u="none">
                <a:solidFill>
                  <a:srgbClr val="000C74"/>
                </a:solidFill>
                <a:latin typeface="Poppins"/>
                <a:ea typeface="Poppins"/>
                <a:cs typeface="Poppins"/>
                <a:sym typeface="Poppins"/>
              </a:rPr>
              <a:t>: Prevents accidents, reducing emergency response and healthcare costs.</a:t>
            </a:r>
          </a:p>
        </p:txBody>
      </p:sp>
      <p:sp>
        <p:nvSpPr>
          <p:cNvPr name="TextBox 111" id="111"/>
          <p:cNvSpPr txBox="true"/>
          <p:nvPr/>
        </p:nvSpPr>
        <p:spPr>
          <a:xfrm rot="0">
            <a:off x="10435863" y="7513773"/>
            <a:ext cx="3672111" cy="677547"/>
          </a:xfrm>
          <a:prstGeom prst="rect">
            <a:avLst/>
          </a:prstGeom>
        </p:spPr>
        <p:txBody>
          <a:bodyPr anchor="t" rtlCol="false" tIns="0" lIns="0" bIns="0" rIns="0">
            <a:spAutoFit/>
          </a:bodyPr>
          <a:lstStyle/>
          <a:p>
            <a:pPr algn="ctr" marL="0" indent="0" lvl="0">
              <a:lnSpc>
                <a:spcPts val="5179"/>
              </a:lnSpc>
              <a:spcBef>
                <a:spcPct val="0"/>
              </a:spcBef>
            </a:pPr>
            <a:r>
              <a:rPr lang="en-US" b="true" sz="3699">
                <a:solidFill>
                  <a:srgbClr val="000C74"/>
                </a:solidFill>
                <a:latin typeface="Poppins Bold"/>
                <a:ea typeface="Poppins Bold"/>
                <a:cs typeface="Poppins Bold"/>
                <a:sym typeface="Poppins Bold"/>
              </a:rPr>
              <a:t>Environmental </a:t>
            </a:r>
          </a:p>
        </p:txBody>
      </p:sp>
      <p:sp>
        <p:nvSpPr>
          <p:cNvPr name="TextBox 112" id="112"/>
          <p:cNvSpPr txBox="true"/>
          <p:nvPr/>
        </p:nvSpPr>
        <p:spPr>
          <a:xfrm rot="0">
            <a:off x="11280575" y="8248469"/>
            <a:ext cx="6305039" cy="900480"/>
          </a:xfrm>
          <a:prstGeom prst="rect">
            <a:avLst/>
          </a:prstGeom>
        </p:spPr>
        <p:txBody>
          <a:bodyPr anchor="t" rtlCol="false" tIns="0" lIns="0" bIns="0" rIns="0">
            <a:spAutoFit/>
          </a:bodyPr>
          <a:lstStyle/>
          <a:p>
            <a:pPr algn="ctr" marL="0" indent="0" lvl="0">
              <a:lnSpc>
                <a:spcPts val="2342"/>
              </a:lnSpc>
              <a:spcBef>
                <a:spcPct val="0"/>
              </a:spcBef>
            </a:pPr>
            <a:r>
              <a:rPr lang="en-US" b="true" sz="1673" strike="noStrike" u="none">
                <a:solidFill>
                  <a:srgbClr val="000C74"/>
                </a:solidFill>
                <a:latin typeface="Poppins Bold"/>
                <a:ea typeface="Poppins Bold"/>
                <a:cs typeface="Poppins Bold"/>
                <a:sym typeface="Poppins Bold"/>
              </a:rPr>
              <a:t>Sustainable Tourism: </a:t>
            </a:r>
            <a:r>
              <a:rPr lang="en-US" sz="1673" strike="noStrike" u="none">
                <a:solidFill>
                  <a:srgbClr val="000C74"/>
                </a:solidFill>
                <a:latin typeface="Poppins"/>
                <a:ea typeface="Poppins"/>
                <a:cs typeface="Poppins"/>
                <a:sym typeface="Poppins"/>
              </a:rPr>
              <a:t>Saves resources helping tourists pick sustainable recreational activities, thus preventing environmental degradation. </a:t>
            </a:r>
          </a:p>
        </p:txBody>
      </p:sp>
      <p:sp>
        <p:nvSpPr>
          <p:cNvPr name="TextBox 113" id="113"/>
          <p:cNvSpPr txBox="true"/>
          <p:nvPr/>
        </p:nvSpPr>
        <p:spPr>
          <a:xfrm rot="0">
            <a:off x="10813647" y="9272072"/>
            <a:ext cx="6771966" cy="900480"/>
          </a:xfrm>
          <a:prstGeom prst="rect">
            <a:avLst/>
          </a:prstGeom>
        </p:spPr>
        <p:txBody>
          <a:bodyPr anchor="t" rtlCol="false" tIns="0" lIns="0" bIns="0" rIns="0">
            <a:spAutoFit/>
          </a:bodyPr>
          <a:lstStyle/>
          <a:p>
            <a:pPr algn="ctr">
              <a:lnSpc>
                <a:spcPts val="2342"/>
              </a:lnSpc>
              <a:spcBef>
                <a:spcPct val="0"/>
              </a:spcBef>
            </a:pPr>
            <a:r>
              <a:rPr lang="en-US" b="true" sz="1673">
                <a:solidFill>
                  <a:srgbClr val="000C74"/>
                </a:solidFill>
                <a:latin typeface="Poppins Bold"/>
                <a:ea typeface="Poppins Bold"/>
                <a:cs typeface="Poppins Bold"/>
                <a:sym typeface="Poppins Bold"/>
              </a:rPr>
              <a:t>Da</a:t>
            </a:r>
            <a:r>
              <a:rPr lang="en-US" b="true" sz="1673" strike="noStrike" u="none">
                <a:solidFill>
                  <a:srgbClr val="000C74"/>
                </a:solidFill>
                <a:latin typeface="Poppins Bold"/>
                <a:ea typeface="Poppins Bold"/>
                <a:cs typeface="Poppins Bold"/>
                <a:sym typeface="Poppins Bold"/>
              </a:rPr>
              <a:t>ta-Driven Decisions</a:t>
            </a:r>
            <a:r>
              <a:rPr lang="en-US" sz="1673" strike="noStrike" u="none">
                <a:solidFill>
                  <a:srgbClr val="000C74"/>
                </a:solidFill>
                <a:latin typeface="Poppins"/>
                <a:ea typeface="Poppins"/>
                <a:cs typeface="Poppins"/>
                <a:sym typeface="Poppins"/>
              </a:rPr>
              <a:t>: Uses real-time data to promote responsible use of natural resources and sustainable practices.</a:t>
            </a:r>
          </a:p>
          <a:p>
            <a:pPr algn="ctr" marL="0" indent="0" lvl="0">
              <a:lnSpc>
                <a:spcPts val="2342"/>
              </a:lnSpc>
              <a:spcBef>
                <a:spcPct val="0"/>
              </a:spcBef>
            </a:pPr>
          </a:p>
        </p:txBody>
      </p:sp>
      <p:sp>
        <p:nvSpPr>
          <p:cNvPr name="Freeform 114" id="114"/>
          <p:cNvSpPr/>
          <p:nvPr/>
        </p:nvSpPr>
        <p:spPr>
          <a:xfrm flipH="false" flipV="false" rot="0">
            <a:off x="5813154" y="7662140"/>
            <a:ext cx="997041" cy="845496"/>
          </a:xfrm>
          <a:custGeom>
            <a:avLst/>
            <a:gdLst/>
            <a:ahLst/>
            <a:cxnLst/>
            <a:rect r="r" b="b" t="t" l="l"/>
            <a:pathLst>
              <a:path h="845496" w="997041">
                <a:moveTo>
                  <a:pt x="0" y="0"/>
                </a:moveTo>
                <a:lnTo>
                  <a:pt x="997041" y="0"/>
                </a:lnTo>
                <a:lnTo>
                  <a:pt x="997041" y="845496"/>
                </a:lnTo>
                <a:lnTo>
                  <a:pt x="0" y="845496"/>
                </a:lnTo>
                <a:lnTo>
                  <a:pt x="0" y="0"/>
                </a:lnTo>
                <a:close/>
              </a:path>
            </a:pathLst>
          </a:custGeom>
          <a:blipFill>
            <a:blip r:embed="rId35"/>
            <a:stretch>
              <a:fillRect l="0" t="-17923"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C74">
                <a:alpha val="100000"/>
              </a:srgbClr>
            </a:gs>
            <a:gs pos="33333">
              <a:srgbClr val="000C74">
                <a:alpha val="100000"/>
              </a:srgbClr>
            </a:gs>
            <a:gs pos="66667">
              <a:srgbClr val="4D1B79">
                <a:alpha val="100000"/>
              </a:srgbClr>
            </a:gs>
            <a:gs pos="100000">
              <a:srgbClr val="000C74">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629396" y="-106092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4" id="4"/>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sp>
        <p:nvSpPr>
          <p:cNvPr name="Freeform 5" id="5"/>
          <p:cNvSpPr/>
          <p:nvPr/>
        </p:nvSpPr>
        <p:spPr>
          <a:xfrm flipH="false" flipV="false" rot="0">
            <a:off x="15873663" y="180584"/>
            <a:ext cx="2259866" cy="1156416"/>
          </a:xfrm>
          <a:custGeom>
            <a:avLst/>
            <a:gdLst/>
            <a:ahLst/>
            <a:cxnLst/>
            <a:rect r="r" b="b" t="t" l="l"/>
            <a:pathLst>
              <a:path h="1156416" w="2259866">
                <a:moveTo>
                  <a:pt x="0" y="0"/>
                </a:moveTo>
                <a:lnTo>
                  <a:pt x="2259865" y="0"/>
                </a:lnTo>
                <a:lnTo>
                  <a:pt x="2259865" y="1156416"/>
                </a:lnTo>
                <a:lnTo>
                  <a:pt x="0" y="1156416"/>
                </a:lnTo>
                <a:lnTo>
                  <a:pt x="0" y="0"/>
                </a:lnTo>
                <a:close/>
              </a:path>
            </a:pathLst>
          </a:custGeom>
          <a:blipFill>
            <a:blip r:embed="rId2"/>
            <a:stretch>
              <a:fillRect l="0" t="0" r="0" b="0"/>
            </a:stretch>
          </a:blipFill>
        </p:spPr>
      </p:sp>
      <p:graphicFrame>
        <p:nvGraphicFramePr>
          <p:cNvPr name="Table 6" id="6"/>
          <p:cNvGraphicFramePr>
            <a:graphicFrameLocks noGrp="true"/>
          </p:cNvGraphicFramePr>
          <p:nvPr/>
        </p:nvGraphicFramePr>
        <p:xfrm>
          <a:off x="1793734" y="2025180"/>
          <a:ext cx="14700533" cy="7066712"/>
        </p:xfrm>
        <a:graphic>
          <a:graphicData uri="http://schemas.openxmlformats.org/drawingml/2006/table">
            <a:tbl>
              <a:tblPr/>
              <a:tblGrid>
                <a:gridCol w="1907395"/>
                <a:gridCol w="1655347"/>
                <a:gridCol w="1700139"/>
                <a:gridCol w="1874665"/>
                <a:gridCol w="1734866"/>
                <a:gridCol w="1574185"/>
                <a:gridCol w="1958926"/>
                <a:gridCol w="2295010"/>
              </a:tblGrid>
              <a:tr h="1829716">
                <a:tc>
                  <a:txBody>
                    <a:bodyPr anchor="t" rtlCol="false"/>
                    <a:lstStyle/>
                    <a:p>
                      <a:pPr algn="ctr">
                        <a:lnSpc>
                          <a:spcPts val="2239"/>
                        </a:lnSpc>
                        <a:defRPr/>
                      </a:pPr>
                      <a:r>
                        <a:rPr lang="en-US" sz="1599" b="true">
                          <a:solidFill>
                            <a:srgbClr val="FAFAFA"/>
                          </a:solidFill>
                          <a:latin typeface="Canva Sans Bold"/>
                          <a:ea typeface="Canva Sans Bold"/>
                          <a:cs typeface="Canva Sans Bold"/>
                          <a:sym typeface="Canva Sans Bold"/>
                        </a:rPr>
                        <a:t>Available Solutions in the market</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1791"/>
                        </a:lnSpc>
                        <a:defRPr/>
                      </a:pPr>
                      <a:r>
                        <a:rPr lang="en-US" sz="1599" b="true">
                          <a:solidFill>
                            <a:srgbClr val="FAFAFA"/>
                          </a:solidFill>
                          <a:latin typeface="Canva Sans Bold"/>
                          <a:ea typeface="Canva Sans Bold"/>
                          <a:cs typeface="Canva Sans Bold"/>
                          <a:sym typeface="Canva Sans Bold"/>
                        </a:rPr>
                        <a:t>Realtime weather &amp; Tide Information</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2239"/>
                        </a:lnSpc>
                        <a:defRPr/>
                      </a:pPr>
                      <a:r>
                        <a:rPr lang="en-US" sz="1599" b="true">
                          <a:solidFill>
                            <a:srgbClr val="FAFAFA"/>
                          </a:solidFill>
                          <a:latin typeface="Canva Sans Bold"/>
                          <a:ea typeface="Canva Sans Bold"/>
                          <a:cs typeface="Canva Sans Bold"/>
                          <a:sym typeface="Canva Sans Bold"/>
                        </a:rPr>
                        <a:t>Geo spatial Map Visualization</a:t>
                      </a:r>
                      <a:r>
                        <a:rPr lang="en-US" sz="1599" b="true">
                          <a:solidFill>
                            <a:srgbClr val="FAFAFA"/>
                          </a:solidFill>
                          <a:latin typeface="Canva Sans Bold"/>
                          <a:ea typeface="Canva Sans Bold"/>
                          <a:cs typeface="Canva Sans Bold"/>
                          <a:sym typeface="Canva Sans Bold"/>
                        </a:rPr>
                        <a:t> </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2239"/>
                        </a:lnSpc>
                        <a:defRPr/>
                      </a:pPr>
                      <a:r>
                        <a:rPr lang="en-US" sz="1599" b="true">
                          <a:solidFill>
                            <a:srgbClr val="FAFAFA"/>
                          </a:solidFill>
                          <a:latin typeface="Canva Sans Bold"/>
                          <a:ea typeface="Canva Sans Bold"/>
                          <a:cs typeface="Canva Sans Bold"/>
                          <a:sym typeface="Canva Sans Bold"/>
                        </a:rPr>
                        <a:t>Realtime Alert Notification</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2239"/>
                        </a:lnSpc>
                        <a:defRPr/>
                      </a:pPr>
                      <a:r>
                        <a:rPr lang="en-US" sz="1599" b="true">
                          <a:solidFill>
                            <a:srgbClr val="FAFAFA"/>
                          </a:solidFill>
                          <a:latin typeface="Canva Sans Bold"/>
                          <a:ea typeface="Canva Sans Bold"/>
                          <a:cs typeface="Canva Sans Bold"/>
                          <a:sym typeface="Canva Sans Bold"/>
                        </a:rPr>
                        <a:t>Live Suitability Status</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2239"/>
                        </a:lnSpc>
                        <a:defRPr/>
                      </a:pPr>
                      <a:r>
                        <a:rPr lang="en-US" sz="1599" b="true">
                          <a:solidFill>
                            <a:srgbClr val="FAFAFA"/>
                          </a:solidFill>
                          <a:latin typeface="Canva Sans Bold"/>
                          <a:ea typeface="Canva Sans Bold"/>
                          <a:cs typeface="Canva Sans Bold"/>
                          <a:sym typeface="Canva Sans Bold"/>
                        </a:rPr>
                        <a:t>Live Location Sharing &amp; Safe zone</a:t>
                      </a:r>
                      <a:r>
                        <a:rPr lang="en-US" sz="1599" b="true">
                          <a:solidFill>
                            <a:srgbClr val="FAFAFA"/>
                          </a:solidFill>
                          <a:latin typeface="Canva Sans Bold"/>
                          <a:ea typeface="Canva Sans Bold"/>
                          <a:cs typeface="Canva Sans Bold"/>
                          <a:sym typeface="Canva Sans Bold"/>
                        </a:rPr>
                        <a:t> </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2239"/>
                        </a:lnSpc>
                        <a:defRPr/>
                      </a:pPr>
                      <a:r>
                        <a:rPr lang="en-US" sz="1599" b="true">
                          <a:solidFill>
                            <a:srgbClr val="FAFAFA"/>
                          </a:solidFill>
                          <a:latin typeface="Canva Sans Bold"/>
                          <a:ea typeface="Canva Sans Bold"/>
                          <a:cs typeface="Canva Sans Bold"/>
                          <a:sym typeface="Canva Sans Bold"/>
                        </a:rPr>
                        <a:t>AI Powered ChatBot &amp; Travel Planner</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2239"/>
                        </a:lnSpc>
                        <a:defRPr/>
                      </a:pPr>
                      <a:r>
                        <a:rPr lang="en-US" sz="1599" b="true">
                          <a:solidFill>
                            <a:srgbClr val="FAFAFA"/>
                          </a:solidFill>
                          <a:latin typeface="Canva Sans Bold"/>
                          <a:ea typeface="Canva Sans Bold"/>
                          <a:cs typeface="Canva Sans Bold"/>
                          <a:sym typeface="Canva Sans Bold"/>
                        </a:rPr>
                        <a:t>Community Feature &amp; user Generated Alerts</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r>
              <a:tr h="1057540">
                <a:tc>
                  <a:txBody>
                    <a:bodyPr anchor="t" rtlCol="false"/>
                    <a:lstStyle/>
                    <a:p>
                      <a:pPr algn="ctr">
                        <a:lnSpc>
                          <a:spcPts val="1759"/>
                        </a:lnSpc>
                        <a:defRPr/>
                      </a:pPr>
                      <a:r>
                        <a:rPr lang="en-US" sz="1599" b="true">
                          <a:solidFill>
                            <a:srgbClr val="FAFAFA"/>
                          </a:solidFill>
                          <a:latin typeface="Canva Sans Bold"/>
                          <a:ea typeface="Canva Sans Bold"/>
                          <a:cs typeface="Canva Sans Bold"/>
                          <a:sym typeface="Canva Sans Bold"/>
                        </a:rPr>
                        <a:t>Kshitij</a:t>
                      </a:r>
                      <a:endParaRPr lang="en-US" sz="1100"/>
                    </a:p>
                    <a:p>
                      <a:pPr algn="ctr">
                        <a:lnSpc>
                          <a:spcPts val="1759"/>
                        </a:lnSpc>
                      </a:pPr>
                      <a:r>
                        <a:rPr lang="en-US" sz="1599" b="true">
                          <a:solidFill>
                            <a:srgbClr val="FAFAFA"/>
                          </a:solidFill>
                          <a:latin typeface="Canva Sans Bold"/>
                          <a:ea typeface="Canva Sans Bold"/>
                          <a:cs typeface="Canva Sans Bold"/>
                          <a:sym typeface="Canva Sans Bold"/>
                        </a:rPr>
                        <a:t>(our app)</a:t>
                      </a:r>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gradFill rotWithShape="true">
                      <a:gsLst>
                        <a:gs pos="0">
                          <a:srgbClr val="C7C9FF">
                            <a:alpha val="37500"/>
                          </a:srgbClr>
                        </a:gs>
                        <a:gs pos="100000">
                          <a:srgbClr val="C7C9FF">
                            <a:alpha val="64500"/>
                          </a:srgbClr>
                        </a:gs>
                      </a:gsLst>
                      <a:lin ang="5400000"/>
                    </a:gradFill>
                  </a:tcPr>
                </a:tc>
                <a:tc>
                  <a:txBody>
                    <a:bodyPr anchor="t" rtlCol="false"/>
                    <a:lstStyle/>
                    <a:p>
                      <a:pPr algn="ctr">
                        <a:lnSpc>
                          <a:spcPts val="3332"/>
                        </a:lnSpc>
                        <a:defRPr/>
                      </a:pP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gradFill rotWithShape="true">
                      <a:gsLst>
                        <a:gs pos="0">
                          <a:srgbClr val="C7C9FF">
                            <a:alpha val="37500"/>
                          </a:srgbClr>
                        </a:gs>
                        <a:gs pos="100000">
                          <a:srgbClr val="C7C9FF">
                            <a:alpha val="64500"/>
                          </a:srgbClr>
                        </a:gs>
                      </a:gsLst>
                      <a:lin ang="5400000"/>
                    </a:gradFill>
                  </a:tcPr>
                </a:tc>
                <a:tc>
                  <a:txBody>
                    <a:bodyPr anchor="t" rtlCol="false"/>
                    <a:lstStyle/>
                    <a:p>
                      <a:pPr algn="ctr">
                        <a:lnSpc>
                          <a:spcPts val="3332"/>
                        </a:lnSpc>
                        <a:defRPr/>
                      </a:pP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gradFill rotWithShape="true">
                      <a:gsLst>
                        <a:gs pos="0">
                          <a:srgbClr val="C7C9FF">
                            <a:alpha val="37500"/>
                          </a:srgbClr>
                        </a:gs>
                        <a:gs pos="100000">
                          <a:srgbClr val="C7C9FF">
                            <a:alpha val="64500"/>
                          </a:srgbClr>
                        </a:gs>
                      </a:gsLst>
                      <a:lin ang="5400000"/>
                    </a:gradFill>
                  </a:tcPr>
                </a:tc>
                <a:tc>
                  <a:txBody>
                    <a:bodyPr anchor="t" rtlCol="false"/>
                    <a:lstStyle/>
                    <a:p>
                      <a:pPr algn="ctr">
                        <a:lnSpc>
                          <a:spcPts val="3332"/>
                        </a:lnSpc>
                        <a:defRPr/>
                      </a:pP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gradFill rotWithShape="true">
                      <a:gsLst>
                        <a:gs pos="0">
                          <a:srgbClr val="C7C9FF">
                            <a:alpha val="37500"/>
                          </a:srgbClr>
                        </a:gs>
                        <a:gs pos="100000">
                          <a:srgbClr val="C7C9FF">
                            <a:alpha val="64500"/>
                          </a:srgbClr>
                        </a:gs>
                      </a:gsLst>
                      <a:lin ang="5400000"/>
                    </a:gradFill>
                  </a:tcPr>
                </a:tc>
                <a:tc>
                  <a:txBody>
                    <a:bodyPr anchor="t" rtlCol="false"/>
                    <a:lstStyle/>
                    <a:p>
                      <a:pPr algn="ctr">
                        <a:lnSpc>
                          <a:spcPts val="3332"/>
                        </a:lnSpc>
                        <a:defRPr/>
                      </a:pP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gradFill rotWithShape="true">
                      <a:gsLst>
                        <a:gs pos="0">
                          <a:srgbClr val="C7C9FF">
                            <a:alpha val="37500"/>
                          </a:srgbClr>
                        </a:gs>
                        <a:gs pos="100000">
                          <a:srgbClr val="C7C9FF">
                            <a:alpha val="64500"/>
                          </a:srgbClr>
                        </a:gs>
                      </a:gsLst>
                      <a:lin ang="5400000"/>
                    </a:gradFill>
                  </a:tcPr>
                </a:tc>
                <a:tc>
                  <a:txBody>
                    <a:bodyPr anchor="t" rtlCol="false"/>
                    <a:lstStyle/>
                    <a:p>
                      <a:pPr algn="ctr">
                        <a:lnSpc>
                          <a:spcPts val="3332"/>
                        </a:lnSpc>
                        <a:defRPr/>
                      </a:pP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gradFill rotWithShape="true">
                      <a:gsLst>
                        <a:gs pos="0">
                          <a:srgbClr val="C7C9FF">
                            <a:alpha val="37500"/>
                          </a:srgbClr>
                        </a:gs>
                        <a:gs pos="100000">
                          <a:srgbClr val="C7C9FF">
                            <a:alpha val="64500"/>
                          </a:srgbClr>
                        </a:gs>
                      </a:gsLst>
                      <a:lin ang="5400000"/>
                    </a:gradFill>
                  </a:tcPr>
                </a:tc>
                <a:tc>
                  <a:txBody>
                    <a:bodyPr anchor="t" rtlCol="false"/>
                    <a:lstStyle/>
                    <a:p>
                      <a:pPr algn="ctr">
                        <a:lnSpc>
                          <a:spcPts val="3332"/>
                        </a:lnSpc>
                        <a:defRPr/>
                      </a:pP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gradFill rotWithShape="true">
                      <a:gsLst>
                        <a:gs pos="0">
                          <a:srgbClr val="C7C9FF">
                            <a:alpha val="37500"/>
                          </a:srgbClr>
                        </a:gs>
                        <a:gs pos="100000">
                          <a:srgbClr val="C7C9FF">
                            <a:alpha val="64500"/>
                          </a:srgbClr>
                        </a:gs>
                      </a:gsLst>
                      <a:lin ang="5400000"/>
                    </a:gradFill>
                  </a:tcPr>
                </a:tc>
                <a:tc>
                  <a:txBody>
                    <a:bodyPr anchor="t" rtlCol="false"/>
                    <a:lstStyle/>
                    <a:p>
                      <a:pPr algn="ctr">
                        <a:lnSpc>
                          <a:spcPts val="3332"/>
                        </a:lnSpc>
                        <a:defRPr/>
                      </a:pP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gradFill rotWithShape="true">
                      <a:gsLst>
                        <a:gs pos="0">
                          <a:srgbClr val="C7C9FF">
                            <a:alpha val="37500"/>
                          </a:srgbClr>
                        </a:gs>
                        <a:gs pos="100000">
                          <a:srgbClr val="C7C9FF">
                            <a:alpha val="64500"/>
                          </a:srgbClr>
                        </a:gs>
                      </a:gsLst>
                      <a:lin ang="5400000"/>
                    </a:gradFill>
                  </a:tcPr>
                </a:tc>
              </a:tr>
              <a:tr h="1040049">
                <a:tc>
                  <a:txBody>
                    <a:bodyPr anchor="t" rtlCol="false"/>
                    <a:lstStyle/>
                    <a:p>
                      <a:pPr algn="ctr">
                        <a:lnSpc>
                          <a:spcPts val="2239"/>
                        </a:lnSpc>
                        <a:defRPr/>
                      </a:pPr>
                      <a:r>
                        <a:rPr lang="en-US" sz="1599" b="true">
                          <a:solidFill>
                            <a:srgbClr val="FAFAFA"/>
                          </a:solidFill>
                          <a:latin typeface="Canva Sans Bold"/>
                          <a:ea typeface="Canva Sans Bold"/>
                          <a:cs typeface="Canva Sans Bold"/>
                          <a:sym typeface="Canva Sans Bold"/>
                        </a:rPr>
                        <a:t>My Coast</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r>
                        <a:rPr lang="en-US" sz="2380">
                          <a:solidFill>
                            <a:srgbClr val="FAFAFA"/>
                          </a:solidFill>
                          <a:latin typeface="Canva Sans"/>
                          <a:ea typeface="Canva Sans"/>
                          <a:cs typeface="Canva Sans"/>
                          <a:sym typeface="Canva Sans"/>
                        </a:rPr>
                        <a:t>❌</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r>
                        <a:rPr lang="en-US" sz="2380">
                          <a:solidFill>
                            <a:srgbClr val="FAFAFA"/>
                          </a:solidFill>
                          <a:latin typeface="Canva Sans"/>
                          <a:ea typeface="Canva Sans"/>
                          <a:cs typeface="Canva Sans"/>
                          <a:sym typeface="Canva Sans"/>
                        </a:rPr>
                        <a:t>❌</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r>
                        <a:rPr lang="en-US" sz="2380">
                          <a:solidFill>
                            <a:srgbClr val="FAFAFA"/>
                          </a:solidFill>
                          <a:latin typeface="Canva Sans"/>
                          <a:ea typeface="Canva Sans"/>
                          <a:cs typeface="Canva Sans"/>
                          <a:sym typeface="Canva Sans"/>
                        </a:rPr>
                        <a:t>❌</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r>
                        <a:rPr lang="en-US" sz="2380">
                          <a:solidFill>
                            <a:srgbClr val="FAFAFA"/>
                          </a:solidFill>
                          <a:latin typeface="Canva Sans"/>
                          <a:ea typeface="Canva Sans"/>
                          <a:cs typeface="Canva Sans"/>
                          <a:sym typeface="Canva Sans"/>
                        </a:rPr>
                        <a:t>❌</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r>
                        <a:rPr lang="en-US" sz="2380">
                          <a:solidFill>
                            <a:srgbClr val="FAFAFA"/>
                          </a:solidFill>
                          <a:latin typeface="Canva Sans"/>
                          <a:ea typeface="Canva Sans"/>
                          <a:cs typeface="Canva Sans"/>
                          <a:sym typeface="Canva Sans"/>
                        </a:rPr>
                        <a:t>❌</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r>
              <a:tr h="1040049">
                <a:tc>
                  <a:txBody>
                    <a:bodyPr anchor="t" rtlCol="false"/>
                    <a:lstStyle/>
                    <a:p>
                      <a:pPr algn="ctr">
                        <a:lnSpc>
                          <a:spcPts val="2239"/>
                        </a:lnSpc>
                        <a:defRPr/>
                      </a:pPr>
                      <a:r>
                        <a:rPr lang="en-US" sz="1599" b="true">
                          <a:solidFill>
                            <a:srgbClr val="FAFAFA"/>
                          </a:solidFill>
                          <a:latin typeface="Canva Sans Bold"/>
                          <a:ea typeface="Canva Sans Bold"/>
                          <a:cs typeface="Canva Sans Bold"/>
                          <a:sym typeface="Canva Sans Bold"/>
                        </a:rPr>
                        <a:t>Beach Safe India</a:t>
                      </a:r>
                      <a:r>
                        <a:rPr lang="en-US" sz="1599" b="true">
                          <a:solidFill>
                            <a:srgbClr val="FAFAFA"/>
                          </a:solidFill>
                          <a:latin typeface="Canva Sans Bold"/>
                          <a:ea typeface="Canva Sans Bold"/>
                          <a:cs typeface="Canva Sans Bold"/>
                          <a:sym typeface="Canva Sans Bold"/>
                        </a:rPr>
                        <a:t> </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r>
                        <a:rPr lang="en-US" sz="2380">
                          <a:solidFill>
                            <a:srgbClr val="FAFAFA"/>
                          </a:solidFill>
                          <a:latin typeface="Canva Sans"/>
                          <a:ea typeface="Canva Sans"/>
                          <a:cs typeface="Canva Sans"/>
                          <a:sym typeface="Canva Sans"/>
                        </a:rPr>
                        <a:t>❌</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r>
                        <a:rPr lang="en-US" sz="2380">
                          <a:solidFill>
                            <a:srgbClr val="FAFAFA"/>
                          </a:solidFill>
                          <a:latin typeface="Canva Sans"/>
                          <a:ea typeface="Canva Sans"/>
                          <a:cs typeface="Canva Sans"/>
                          <a:sym typeface="Canva Sans"/>
                        </a:rPr>
                        <a:t>❌</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r>
                        <a:rPr lang="en-US" sz="2380">
                          <a:solidFill>
                            <a:srgbClr val="FAFAFA"/>
                          </a:solidFill>
                          <a:latin typeface="Canva Sans"/>
                          <a:ea typeface="Canva Sans"/>
                          <a:cs typeface="Canva Sans"/>
                          <a:sym typeface="Canva Sans"/>
                        </a:rPr>
                        <a:t>❌</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r>
              <a:tr h="1059309">
                <a:tc>
                  <a:txBody>
                    <a:bodyPr anchor="t" rtlCol="false"/>
                    <a:lstStyle/>
                    <a:p>
                      <a:pPr algn="ctr">
                        <a:lnSpc>
                          <a:spcPts val="2239"/>
                        </a:lnSpc>
                        <a:defRPr/>
                      </a:pPr>
                      <a:r>
                        <a:rPr lang="en-US" sz="1599" b="true">
                          <a:solidFill>
                            <a:srgbClr val="FAFAFA"/>
                          </a:solidFill>
                          <a:latin typeface="Canva Sans Bold"/>
                          <a:ea typeface="Canva Sans Bold"/>
                          <a:cs typeface="Canva Sans Bold"/>
                          <a:sym typeface="Canva Sans Bold"/>
                        </a:rPr>
                        <a:t> Lifeguard</a:t>
                      </a:r>
                      <a:endParaRPr lang="en-US" sz="1100"/>
                    </a:p>
                    <a:p>
                      <a:pPr algn="ctr">
                        <a:lnSpc>
                          <a:spcPts val="2239"/>
                        </a:lnSpc>
                      </a:pPr>
                      <a:r>
                        <a:rPr lang="en-US" sz="1599" b="true">
                          <a:solidFill>
                            <a:srgbClr val="FAFAFA"/>
                          </a:solidFill>
                          <a:latin typeface="Canva Sans Bold"/>
                          <a:ea typeface="Canva Sans Bold"/>
                          <a:cs typeface="Canva Sans Bold"/>
                          <a:sym typeface="Canva Sans Bold"/>
                        </a:rPr>
                        <a:t>Connect</a:t>
                      </a:r>
                      <a:r>
                        <a:rPr lang="en-US" sz="1599" b="true">
                          <a:solidFill>
                            <a:srgbClr val="FAFAFA"/>
                          </a:solidFill>
                          <a:latin typeface="Canva Sans Bold"/>
                          <a:ea typeface="Canva Sans Bold"/>
                          <a:cs typeface="Canva Sans Bold"/>
                          <a:sym typeface="Canva Sans Bold"/>
                        </a:rPr>
                        <a:t> </a:t>
                      </a:r>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r>
                        <a:rPr lang="en-US" sz="2380">
                          <a:solidFill>
                            <a:srgbClr val="FAFAFA"/>
                          </a:solidFill>
                          <a:latin typeface="Canva Sans"/>
                          <a:ea typeface="Canva Sans"/>
                          <a:cs typeface="Canva Sans"/>
                          <a:sym typeface="Canva Sans"/>
                        </a:rPr>
                        <a:t>❌</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r>
                        <a:rPr lang="en-US" sz="2380">
                          <a:solidFill>
                            <a:srgbClr val="FAFAFA"/>
                          </a:solidFill>
                          <a:latin typeface="Canva Sans"/>
                          <a:ea typeface="Canva Sans"/>
                          <a:cs typeface="Canva Sans"/>
                          <a:sym typeface="Canva Sans"/>
                        </a:rPr>
                        <a:t>❌</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r>
                        <a:rPr lang="en-US" sz="2380">
                          <a:solidFill>
                            <a:srgbClr val="FAFAFA"/>
                          </a:solidFill>
                          <a:latin typeface="Canva Sans"/>
                          <a:ea typeface="Canva Sans"/>
                          <a:cs typeface="Canva Sans"/>
                          <a:sym typeface="Canva Sans"/>
                        </a:rPr>
                        <a:t>❌</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r>
              <a:tr h="1040049">
                <a:tc>
                  <a:txBody>
                    <a:bodyPr anchor="t" rtlCol="false"/>
                    <a:lstStyle/>
                    <a:p>
                      <a:pPr algn="ctr">
                        <a:lnSpc>
                          <a:spcPts val="2239"/>
                        </a:lnSpc>
                        <a:defRPr/>
                      </a:pPr>
                      <a:r>
                        <a:rPr lang="en-US" sz="1599" b="true">
                          <a:solidFill>
                            <a:srgbClr val="FAFAFA"/>
                          </a:solidFill>
                          <a:latin typeface="Canva Sans Bold"/>
                          <a:ea typeface="Canva Sans Bold"/>
                          <a:cs typeface="Canva Sans Bold"/>
                          <a:sym typeface="Canva Sans Bold"/>
                        </a:rPr>
                        <a:t>Beach Flags</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r>
                        <a:rPr lang="en-US" sz="2380">
                          <a:solidFill>
                            <a:srgbClr val="FAFAFA"/>
                          </a:solidFill>
                          <a:latin typeface="Canva Sans"/>
                          <a:ea typeface="Canva Sans"/>
                          <a:cs typeface="Canva Sans"/>
                          <a:sym typeface="Canva Sans"/>
                        </a:rPr>
                        <a:t>❌</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r>
                        <a:rPr lang="en-US" sz="2380">
                          <a:solidFill>
                            <a:srgbClr val="FAFAFA"/>
                          </a:solidFill>
                          <a:latin typeface="Canva Sans"/>
                          <a:ea typeface="Canva Sans"/>
                          <a:cs typeface="Canva Sans"/>
                          <a:sym typeface="Canva Sans"/>
                        </a:rPr>
                        <a:t>❌</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r>
                        <a:rPr lang="en-US" sz="2380">
                          <a:solidFill>
                            <a:srgbClr val="FAFAFA"/>
                          </a:solidFill>
                          <a:latin typeface="Canva Sans"/>
                          <a:ea typeface="Canva Sans"/>
                          <a:cs typeface="Canva Sans"/>
                          <a:sym typeface="Canva Sans"/>
                        </a:rPr>
                        <a:t>❌</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r>
                        <a:rPr lang="en-US" sz="2380">
                          <a:solidFill>
                            <a:srgbClr val="FAFAFA"/>
                          </a:solidFill>
                          <a:latin typeface="Canva Sans"/>
                          <a:ea typeface="Canva Sans"/>
                          <a:cs typeface="Canva Sans"/>
                          <a:sym typeface="Canva Sans"/>
                        </a:rPr>
                        <a:t>❌</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r>
                        <a:rPr lang="en-US" sz="2380">
                          <a:solidFill>
                            <a:srgbClr val="FAFAFA"/>
                          </a:solidFill>
                          <a:latin typeface="Canva Sans"/>
                          <a:ea typeface="Canva Sans"/>
                          <a:cs typeface="Canva Sans"/>
                          <a:sym typeface="Canva Sans"/>
                        </a:rPr>
                        <a:t>❌</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c>
                  <a:txBody>
                    <a:bodyPr anchor="t" rtlCol="false"/>
                    <a:lstStyle/>
                    <a:p>
                      <a:pPr algn="ctr">
                        <a:lnSpc>
                          <a:spcPts val="3332"/>
                        </a:lnSpc>
                        <a:defRPr/>
                      </a:pPr>
                      <a:r>
                        <a:rPr lang="en-US" sz="2380">
                          <a:solidFill>
                            <a:srgbClr val="FAFAFA"/>
                          </a:solidFill>
                          <a:latin typeface="Canva Sans"/>
                          <a:ea typeface="Canva Sans"/>
                          <a:cs typeface="Canva Sans"/>
                          <a:sym typeface="Canva Sans"/>
                        </a:rPr>
                        <a:t>❌</a:t>
                      </a:r>
                      <a:endParaRPr lang="en-US" sz="1100"/>
                    </a:p>
                  </a:txBody>
                  <a:tcPr marL="0" marR="0" marT="0" marB="0" anchor="ctr">
                    <a:lnL cmpd="sng" algn="ctr" cap="flat" w="38100">
                      <a:solidFill>
                        <a:srgbClr val="4264FB"/>
                      </a:solidFill>
                      <a:prstDash val="solid"/>
                      <a:round/>
                      <a:headEnd type="none" w="med" len="med"/>
                      <a:tailEnd type="none" w="med" len="med"/>
                    </a:lnL>
                    <a:lnR cmpd="sng" algn="ctr" cap="flat" w="38100">
                      <a:solidFill>
                        <a:srgbClr val="4264FB"/>
                      </a:solidFill>
                      <a:prstDash val="solid"/>
                      <a:round/>
                      <a:headEnd type="none" w="med" len="med"/>
                      <a:tailEnd type="none" w="med" len="med"/>
                    </a:lnR>
                    <a:lnT cmpd="sng" algn="ctr" cap="flat" w="38100">
                      <a:solidFill>
                        <a:srgbClr val="4264FB"/>
                      </a:solidFill>
                      <a:prstDash val="solid"/>
                      <a:round/>
                      <a:headEnd type="none" w="med" len="med"/>
                      <a:tailEnd type="none" w="med" len="med"/>
                    </a:lnT>
                    <a:lnB cmpd="sng" algn="ctr" cap="flat" w="38100">
                      <a:solidFill>
                        <a:srgbClr val="4264FB"/>
                      </a:solidFill>
                      <a:prstDash val="solid"/>
                      <a:round/>
                      <a:headEnd type="none" w="med" len="med"/>
                      <a:tailEnd type="none" w="med" len="med"/>
                    </a:lnB>
                  </a:tcPr>
                </a:tc>
              </a:tr>
            </a:tbl>
          </a:graphicData>
        </a:graphic>
      </p:graphicFrame>
      <p:sp>
        <p:nvSpPr>
          <p:cNvPr name="TextBox 7" id="7"/>
          <p:cNvSpPr txBox="true"/>
          <p:nvPr/>
        </p:nvSpPr>
        <p:spPr>
          <a:xfrm rot="0">
            <a:off x="2919973" y="426632"/>
            <a:ext cx="12448053" cy="1260471"/>
          </a:xfrm>
          <a:prstGeom prst="rect">
            <a:avLst/>
          </a:prstGeom>
        </p:spPr>
        <p:txBody>
          <a:bodyPr anchor="t" rtlCol="false" tIns="0" lIns="0" bIns="0" rIns="0">
            <a:spAutoFit/>
          </a:bodyPr>
          <a:lstStyle/>
          <a:p>
            <a:pPr algn="l">
              <a:lnSpc>
                <a:spcPts val="9800"/>
              </a:lnSpc>
            </a:pPr>
            <a:r>
              <a:rPr lang="en-US" sz="7000" b="true">
                <a:solidFill>
                  <a:srgbClr val="FFFFFF"/>
                </a:solidFill>
                <a:latin typeface="Poppins Bold"/>
                <a:ea typeface="Poppins Bold"/>
                <a:cs typeface="Poppins Bold"/>
                <a:sym typeface="Poppins Bold"/>
              </a:rPr>
              <a:t>Why to choose Kshitij app?</a:t>
            </a:r>
          </a:p>
        </p:txBody>
      </p:sp>
      <p:sp>
        <p:nvSpPr>
          <p:cNvPr name="Freeform 8" id="8"/>
          <p:cNvSpPr/>
          <p:nvPr/>
        </p:nvSpPr>
        <p:spPr>
          <a:xfrm flipH="false" flipV="false" rot="0">
            <a:off x="4245295" y="4186674"/>
            <a:ext cx="508811" cy="508811"/>
          </a:xfrm>
          <a:custGeom>
            <a:avLst/>
            <a:gdLst/>
            <a:ahLst/>
            <a:cxnLst/>
            <a:rect r="r" b="b" t="t" l="l"/>
            <a:pathLst>
              <a:path h="508811" w="508811">
                <a:moveTo>
                  <a:pt x="0" y="0"/>
                </a:moveTo>
                <a:lnTo>
                  <a:pt x="508811" y="0"/>
                </a:lnTo>
                <a:lnTo>
                  <a:pt x="508811" y="508811"/>
                </a:lnTo>
                <a:lnTo>
                  <a:pt x="0" y="508811"/>
                </a:lnTo>
                <a:lnTo>
                  <a:pt x="0" y="0"/>
                </a:lnTo>
                <a:close/>
              </a:path>
            </a:pathLst>
          </a:custGeom>
          <a:blipFill>
            <a:blip r:embed="rId3"/>
            <a:stretch>
              <a:fillRect l="0" t="0" r="0" b="0"/>
            </a:stretch>
          </a:blipFill>
        </p:spPr>
      </p:sp>
      <p:sp>
        <p:nvSpPr>
          <p:cNvPr name="Freeform 9" id="9"/>
          <p:cNvSpPr/>
          <p:nvPr/>
        </p:nvSpPr>
        <p:spPr>
          <a:xfrm flipH="false" flipV="false" rot="0">
            <a:off x="4245295" y="5143500"/>
            <a:ext cx="508811" cy="508811"/>
          </a:xfrm>
          <a:custGeom>
            <a:avLst/>
            <a:gdLst/>
            <a:ahLst/>
            <a:cxnLst/>
            <a:rect r="r" b="b" t="t" l="l"/>
            <a:pathLst>
              <a:path h="508811" w="508811">
                <a:moveTo>
                  <a:pt x="0" y="0"/>
                </a:moveTo>
                <a:lnTo>
                  <a:pt x="508811" y="0"/>
                </a:lnTo>
                <a:lnTo>
                  <a:pt x="508811" y="508811"/>
                </a:lnTo>
                <a:lnTo>
                  <a:pt x="0" y="508811"/>
                </a:lnTo>
                <a:lnTo>
                  <a:pt x="0" y="0"/>
                </a:lnTo>
                <a:close/>
              </a:path>
            </a:pathLst>
          </a:custGeom>
          <a:blipFill>
            <a:blip r:embed="rId3"/>
            <a:stretch>
              <a:fillRect l="0" t="0" r="0" b="0"/>
            </a:stretch>
          </a:blipFill>
        </p:spPr>
      </p:sp>
      <p:sp>
        <p:nvSpPr>
          <p:cNvPr name="Freeform 10" id="10"/>
          <p:cNvSpPr/>
          <p:nvPr/>
        </p:nvSpPr>
        <p:spPr>
          <a:xfrm flipH="false" flipV="false" rot="0">
            <a:off x="4245295" y="6191094"/>
            <a:ext cx="508811" cy="508811"/>
          </a:xfrm>
          <a:custGeom>
            <a:avLst/>
            <a:gdLst/>
            <a:ahLst/>
            <a:cxnLst/>
            <a:rect r="r" b="b" t="t" l="l"/>
            <a:pathLst>
              <a:path h="508811" w="508811">
                <a:moveTo>
                  <a:pt x="0" y="0"/>
                </a:moveTo>
                <a:lnTo>
                  <a:pt x="508811" y="0"/>
                </a:lnTo>
                <a:lnTo>
                  <a:pt x="508811" y="508811"/>
                </a:lnTo>
                <a:lnTo>
                  <a:pt x="0" y="508811"/>
                </a:lnTo>
                <a:lnTo>
                  <a:pt x="0" y="0"/>
                </a:lnTo>
                <a:close/>
              </a:path>
            </a:pathLst>
          </a:custGeom>
          <a:blipFill>
            <a:blip r:embed="rId3"/>
            <a:stretch>
              <a:fillRect l="0" t="0" r="0" b="0"/>
            </a:stretch>
          </a:blipFill>
        </p:spPr>
      </p:sp>
      <p:sp>
        <p:nvSpPr>
          <p:cNvPr name="Freeform 11" id="11"/>
          <p:cNvSpPr/>
          <p:nvPr/>
        </p:nvSpPr>
        <p:spPr>
          <a:xfrm flipH="false" flipV="false" rot="0">
            <a:off x="4245295" y="7238688"/>
            <a:ext cx="508811" cy="508811"/>
          </a:xfrm>
          <a:custGeom>
            <a:avLst/>
            <a:gdLst/>
            <a:ahLst/>
            <a:cxnLst/>
            <a:rect r="r" b="b" t="t" l="l"/>
            <a:pathLst>
              <a:path h="508811" w="508811">
                <a:moveTo>
                  <a:pt x="0" y="0"/>
                </a:moveTo>
                <a:lnTo>
                  <a:pt x="508811" y="0"/>
                </a:lnTo>
                <a:lnTo>
                  <a:pt x="508811" y="508811"/>
                </a:lnTo>
                <a:lnTo>
                  <a:pt x="0" y="508811"/>
                </a:lnTo>
                <a:lnTo>
                  <a:pt x="0" y="0"/>
                </a:lnTo>
                <a:close/>
              </a:path>
            </a:pathLst>
          </a:custGeom>
          <a:blipFill>
            <a:blip r:embed="rId3"/>
            <a:stretch>
              <a:fillRect l="0" t="0" r="0" b="0"/>
            </a:stretch>
          </a:blipFill>
        </p:spPr>
      </p:sp>
      <p:sp>
        <p:nvSpPr>
          <p:cNvPr name="Freeform 12" id="12"/>
          <p:cNvSpPr/>
          <p:nvPr/>
        </p:nvSpPr>
        <p:spPr>
          <a:xfrm flipH="false" flipV="false" rot="0">
            <a:off x="5925624" y="4186674"/>
            <a:ext cx="508811" cy="508811"/>
          </a:xfrm>
          <a:custGeom>
            <a:avLst/>
            <a:gdLst/>
            <a:ahLst/>
            <a:cxnLst/>
            <a:rect r="r" b="b" t="t" l="l"/>
            <a:pathLst>
              <a:path h="508811" w="508811">
                <a:moveTo>
                  <a:pt x="0" y="0"/>
                </a:moveTo>
                <a:lnTo>
                  <a:pt x="508811" y="0"/>
                </a:lnTo>
                <a:lnTo>
                  <a:pt x="508811" y="508811"/>
                </a:lnTo>
                <a:lnTo>
                  <a:pt x="0" y="508811"/>
                </a:lnTo>
                <a:lnTo>
                  <a:pt x="0" y="0"/>
                </a:lnTo>
                <a:close/>
              </a:path>
            </a:pathLst>
          </a:custGeom>
          <a:blipFill>
            <a:blip r:embed="rId3"/>
            <a:stretch>
              <a:fillRect l="0" t="0" r="0" b="0"/>
            </a:stretch>
          </a:blipFill>
        </p:spPr>
      </p:sp>
      <p:sp>
        <p:nvSpPr>
          <p:cNvPr name="Freeform 13" id="13"/>
          <p:cNvSpPr/>
          <p:nvPr/>
        </p:nvSpPr>
        <p:spPr>
          <a:xfrm flipH="false" flipV="false" rot="0">
            <a:off x="7711849" y="4186674"/>
            <a:ext cx="508811" cy="508811"/>
          </a:xfrm>
          <a:custGeom>
            <a:avLst/>
            <a:gdLst/>
            <a:ahLst/>
            <a:cxnLst/>
            <a:rect r="r" b="b" t="t" l="l"/>
            <a:pathLst>
              <a:path h="508811" w="508811">
                <a:moveTo>
                  <a:pt x="0" y="0"/>
                </a:moveTo>
                <a:lnTo>
                  <a:pt x="508812" y="0"/>
                </a:lnTo>
                <a:lnTo>
                  <a:pt x="508812" y="508811"/>
                </a:lnTo>
                <a:lnTo>
                  <a:pt x="0" y="508811"/>
                </a:lnTo>
                <a:lnTo>
                  <a:pt x="0" y="0"/>
                </a:lnTo>
                <a:close/>
              </a:path>
            </a:pathLst>
          </a:custGeom>
          <a:blipFill>
            <a:blip r:embed="rId3"/>
            <a:stretch>
              <a:fillRect l="0" t="0" r="0" b="0"/>
            </a:stretch>
          </a:blipFill>
        </p:spPr>
      </p:sp>
      <p:sp>
        <p:nvSpPr>
          <p:cNvPr name="Freeform 14" id="14"/>
          <p:cNvSpPr/>
          <p:nvPr/>
        </p:nvSpPr>
        <p:spPr>
          <a:xfrm flipH="false" flipV="false" rot="0">
            <a:off x="9498074" y="4186674"/>
            <a:ext cx="508811" cy="508811"/>
          </a:xfrm>
          <a:custGeom>
            <a:avLst/>
            <a:gdLst/>
            <a:ahLst/>
            <a:cxnLst/>
            <a:rect r="r" b="b" t="t" l="l"/>
            <a:pathLst>
              <a:path h="508811" w="508811">
                <a:moveTo>
                  <a:pt x="0" y="0"/>
                </a:moveTo>
                <a:lnTo>
                  <a:pt x="508812" y="0"/>
                </a:lnTo>
                <a:lnTo>
                  <a:pt x="508812" y="508811"/>
                </a:lnTo>
                <a:lnTo>
                  <a:pt x="0" y="508811"/>
                </a:lnTo>
                <a:lnTo>
                  <a:pt x="0" y="0"/>
                </a:lnTo>
                <a:close/>
              </a:path>
            </a:pathLst>
          </a:custGeom>
          <a:blipFill>
            <a:blip r:embed="rId3"/>
            <a:stretch>
              <a:fillRect l="0" t="0" r="0" b="0"/>
            </a:stretch>
          </a:blipFill>
        </p:spPr>
      </p:sp>
      <p:sp>
        <p:nvSpPr>
          <p:cNvPr name="Freeform 15" id="15"/>
          <p:cNvSpPr/>
          <p:nvPr/>
        </p:nvSpPr>
        <p:spPr>
          <a:xfrm flipH="false" flipV="false" rot="0">
            <a:off x="11178461" y="4186674"/>
            <a:ext cx="508811" cy="508811"/>
          </a:xfrm>
          <a:custGeom>
            <a:avLst/>
            <a:gdLst/>
            <a:ahLst/>
            <a:cxnLst/>
            <a:rect r="r" b="b" t="t" l="l"/>
            <a:pathLst>
              <a:path h="508811" w="508811">
                <a:moveTo>
                  <a:pt x="0" y="0"/>
                </a:moveTo>
                <a:lnTo>
                  <a:pt x="508811" y="0"/>
                </a:lnTo>
                <a:lnTo>
                  <a:pt x="508811" y="508811"/>
                </a:lnTo>
                <a:lnTo>
                  <a:pt x="0" y="508811"/>
                </a:lnTo>
                <a:lnTo>
                  <a:pt x="0" y="0"/>
                </a:lnTo>
                <a:close/>
              </a:path>
            </a:pathLst>
          </a:custGeom>
          <a:blipFill>
            <a:blip r:embed="rId3"/>
            <a:stretch>
              <a:fillRect l="0" t="0" r="0" b="0"/>
            </a:stretch>
          </a:blipFill>
        </p:spPr>
      </p:sp>
      <p:sp>
        <p:nvSpPr>
          <p:cNvPr name="Freeform 16" id="16"/>
          <p:cNvSpPr/>
          <p:nvPr/>
        </p:nvSpPr>
        <p:spPr>
          <a:xfrm flipH="false" flipV="false" rot="0">
            <a:off x="12963622" y="4186674"/>
            <a:ext cx="508811" cy="508811"/>
          </a:xfrm>
          <a:custGeom>
            <a:avLst/>
            <a:gdLst/>
            <a:ahLst/>
            <a:cxnLst/>
            <a:rect r="r" b="b" t="t" l="l"/>
            <a:pathLst>
              <a:path h="508811" w="508811">
                <a:moveTo>
                  <a:pt x="0" y="0"/>
                </a:moveTo>
                <a:lnTo>
                  <a:pt x="508812" y="0"/>
                </a:lnTo>
                <a:lnTo>
                  <a:pt x="508812" y="508811"/>
                </a:lnTo>
                <a:lnTo>
                  <a:pt x="0" y="508811"/>
                </a:lnTo>
                <a:lnTo>
                  <a:pt x="0" y="0"/>
                </a:lnTo>
                <a:close/>
              </a:path>
            </a:pathLst>
          </a:custGeom>
          <a:blipFill>
            <a:blip r:embed="rId3"/>
            <a:stretch>
              <a:fillRect l="0" t="0" r="0" b="0"/>
            </a:stretch>
          </a:blipFill>
        </p:spPr>
      </p:sp>
      <p:sp>
        <p:nvSpPr>
          <p:cNvPr name="Freeform 17" id="17"/>
          <p:cNvSpPr/>
          <p:nvPr/>
        </p:nvSpPr>
        <p:spPr>
          <a:xfrm flipH="false" flipV="false" rot="0">
            <a:off x="15113621" y="4186674"/>
            <a:ext cx="508811" cy="508811"/>
          </a:xfrm>
          <a:custGeom>
            <a:avLst/>
            <a:gdLst/>
            <a:ahLst/>
            <a:cxnLst/>
            <a:rect r="r" b="b" t="t" l="l"/>
            <a:pathLst>
              <a:path h="508811" w="508811">
                <a:moveTo>
                  <a:pt x="0" y="0"/>
                </a:moveTo>
                <a:lnTo>
                  <a:pt x="508811" y="0"/>
                </a:lnTo>
                <a:lnTo>
                  <a:pt x="508811" y="508811"/>
                </a:lnTo>
                <a:lnTo>
                  <a:pt x="0" y="508811"/>
                </a:lnTo>
                <a:lnTo>
                  <a:pt x="0" y="0"/>
                </a:lnTo>
                <a:close/>
              </a:path>
            </a:pathLst>
          </a:custGeom>
          <a:blipFill>
            <a:blip r:embed="rId3"/>
            <a:stretch>
              <a:fillRect l="0" t="0" r="0" b="0"/>
            </a:stretch>
          </a:blipFill>
        </p:spPr>
      </p:sp>
      <p:sp>
        <p:nvSpPr>
          <p:cNvPr name="Freeform 18" id="18"/>
          <p:cNvSpPr/>
          <p:nvPr/>
        </p:nvSpPr>
        <p:spPr>
          <a:xfrm flipH="false" flipV="false" rot="0">
            <a:off x="5925624" y="5143500"/>
            <a:ext cx="508811" cy="508811"/>
          </a:xfrm>
          <a:custGeom>
            <a:avLst/>
            <a:gdLst/>
            <a:ahLst/>
            <a:cxnLst/>
            <a:rect r="r" b="b" t="t" l="l"/>
            <a:pathLst>
              <a:path h="508811" w="508811">
                <a:moveTo>
                  <a:pt x="0" y="0"/>
                </a:moveTo>
                <a:lnTo>
                  <a:pt x="508811" y="0"/>
                </a:lnTo>
                <a:lnTo>
                  <a:pt x="508811" y="508811"/>
                </a:lnTo>
                <a:lnTo>
                  <a:pt x="0" y="508811"/>
                </a:lnTo>
                <a:lnTo>
                  <a:pt x="0" y="0"/>
                </a:lnTo>
                <a:close/>
              </a:path>
            </a:pathLst>
          </a:custGeom>
          <a:blipFill>
            <a:blip r:embed="rId3"/>
            <a:stretch>
              <a:fillRect l="0" t="0" r="0" b="0"/>
            </a:stretch>
          </a:blipFill>
        </p:spPr>
      </p:sp>
      <p:sp>
        <p:nvSpPr>
          <p:cNvPr name="Freeform 19" id="19"/>
          <p:cNvSpPr/>
          <p:nvPr/>
        </p:nvSpPr>
        <p:spPr>
          <a:xfrm flipH="false" flipV="false" rot="0">
            <a:off x="5925624" y="6100326"/>
            <a:ext cx="508811" cy="508811"/>
          </a:xfrm>
          <a:custGeom>
            <a:avLst/>
            <a:gdLst/>
            <a:ahLst/>
            <a:cxnLst/>
            <a:rect r="r" b="b" t="t" l="l"/>
            <a:pathLst>
              <a:path h="508811" w="508811">
                <a:moveTo>
                  <a:pt x="0" y="0"/>
                </a:moveTo>
                <a:lnTo>
                  <a:pt x="508811" y="0"/>
                </a:lnTo>
                <a:lnTo>
                  <a:pt x="508811" y="508811"/>
                </a:lnTo>
                <a:lnTo>
                  <a:pt x="0" y="508811"/>
                </a:lnTo>
                <a:lnTo>
                  <a:pt x="0" y="0"/>
                </a:lnTo>
                <a:close/>
              </a:path>
            </a:pathLst>
          </a:custGeom>
          <a:blipFill>
            <a:blip r:embed="rId3"/>
            <a:stretch>
              <a:fillRect l="0" t="0" r="0" b="0"/>
            </a:stretch>
          </a:blipFill>
        </p:spPr>
      </p:sp>
      <p:sp>
        <p:nvSpPr>
          <p:cNvPr name="Freeform 20" id="20"/>
          <p:cNvSpPr/>
          <p:nvPr/>
        </p:nvSpPr>
        <p:spPr>
          <a:xfrm flipH="false" flipV="false" rot="0">
            <a:off x="5925624" y="8282521"/>
            <a:ext cx="508811" cy="508811"/>
          </a:xfrm>
          <a:custGeom>
            <a:avLst/>
            <a:gdLst/>
            <a:ahLst/>
            <a:cxnLst/>
            <a:rect r="r" b="b" t="t" l="l"/>
            <a:pathLst>
              <a:path h="508811" w="508811">
                <a:moveTo>
                  <a:pt x="0" y="0"/>
                </a:moveTo>
                <a:lnTo>
                  <a:pt x="508811" y="0"/>
                </a:lnTo>
                <a:lnTo>
                  <a:pt x="508811" y="508811"/>
                </a:lnTo>
                <a:lnTo>
                  <a:pt x="0" y="508811"/>
                </a:lnTo>
                <a:lnTo>
                  <a:pt x="0" y="0"/>
                </a:lnTo>
                <a:close/>
              </a:path>
            </a:pathLst>
          </a:custGeom>
          <a:blipFill>
            <a:blip r:embed="rId3"/>
            <a:stretch>
              <a:fillRect l="0" t="0" r="0" b="0"/>
            </a:stretch>
          </a:blipFill>
        </p:spPr>
      </p:sp>
      <p:sp>
        <p:nvSpPr>
          <p:cNvPr name="Freeform 21" id="21"/>
          <p:cNvSpPr/>
          <p:nvPr/>
        </p:nvSpPr>
        <p:spPr>
          <a:xfrm flipH="false" flipV="false" rot="0">
            <a:off x="7711849" y="7238688"/>
            <a:ext cx="508811" cy="508811"/>
          </a:xfrm>
          <a:custGeom>
            <a:avLst/>
            <a:gdLst/>
            <a:ahLst/>
            <a:cxnLst/>
            <a:rect r="r" b="b" t="t" l="l"/>
            <a:pathLst>
              <a:path h="508811" w="508811">
                <a:moveTo>
                  <a:pt x="0" y="0"/>
                </a:moveTo>
                <a:lnTo>
                  <a:pt x="508812" y="0"/>
                </a:lnTo>
                <a:lnTo>
                  <a:pt x="508812" y="508811"/>
                </a:lnTo>
                <a:lnTo>
                  <a:pt x="0" y="508811"/>
                </a:lnTo>
                <a:lnTo>
                  <a:pt x="0" y="0"/>
                </a:lnTo>
                <a:close/>
              </a:path>
            </a:pathLst>
          </a:custGeom>
          <a:blipFill>
            <a:blip r:embed="rId3"/>
            <a:stretch>
              <a:fillRect l="0" t="0" r="0" b="0"/>
            </a:stretch>
          </a:blipFill>
        </p:spPr>
      </p:sp>
      <p:sp>
        <p:nvSpPr>
          <p:cNvPr name="Freeform 22" id="22"/>
          <p:cNvSpPr/>
          <p:nvPr/>
        </p:nvSpPr>
        <p:spPr>
          <a:xfrm flipH="false" flipV="false" rot="0">
            <a:off x="9498074" y="6191094"/>
            <a:ext cx="508811" cy="508811"/>
          </a:xfrm>
          <a:custGeom>
            <a:avLst/>
            <a:gdLst/>
            <a:ahLst/>
            <a:cxnLst/>
            <a:rect r="r" b="b" t="t" l="l"/>
            <a:pathLst>
              <a:path h="508811" w="508811">
                <a:moveTo>
                  <a:pt x="0" y="0"/>
                </a:moveTo>
                <a:lnTo>
                  <a:pt x="508812" y="0"/>
                </a:lnTo>
                <a:lnTo>
                  <a:pt x="508812" y="508811"/>
                </a:lnTo>
                <a:lnTo>
                  <a:pt x="0" y="508811"/>
                </a:lnTo>
                <a:lnTo>
                  <a:pt x="0" y="0"/>
                </a:lnTo>
                <a:close/>
              </a:path>
            </a:pathLst>
          </a:custGeom>
          <a:blipFill>
            <a:blip r:embed="rId3"/>
            <a:stretch>
              <a:fillRect l="0" t="0" r="0" b="0"/>
            </a:stretch>
          </a:blipFill>
        </p:spPr>
      </p:sp>
      <p:sp>
        <p:nvSpPr>
          <p:cNvPr name="Freeform 23" id="23"/>
          <p:cNvSpPr/>
          <p:nvPr/>
        </p:nvSpPr>
        <p:spPr>
          <a:xfrm flipH="false" flipV="false" rot="0">
            <a:off x="11178461" y="7238688"/>
            <a:ext cx="508811" cy="508811"/>
          </a:xfrm>
          <a:custGeom>
            <a:avLst/>
            <a:gdLst/>
            <a:ahLst/>
            <a:cxnLst/>
            <a:rect r="r" b="b" t="t" l="l"/>
            <a:pathLst>
              <a:path h="508811" w="508811">
                <a:moveTo>
                  <a:pt x="0" y="0"/>
                </a:moveTo>
                <a:lnTo>
                  <a:pt x="508811" y="0"/>
                </a:lnTo>
                <a:lnTo>
                  <a:pt x="508811" y="508811"/>
                </a:lnTo>
                <a:lnTo>
                  <a:pt x="0" y="508811"/>
                </a:lnTo>
                <a:lnTo>
                  <a:pt x="0" y="0"/>
                </a:lnTo>
                <a:close/>
              </a:path>
            </a:pathLst>
          </a:custGeom>
          <a:blipFill>
            <a:blip r:embed="rId3"/>
            <a:stretch>
              <a:fillRect l="0" t="0" r="0" b="0"/>
            </a:stretch>
          </a:blipFill>
        </p:spPr>
      </p:sp>
      <p:sp>
        <p:nvSpPr>
          <p:cNvPr name="Freeform 24" id="24"/>
          <p:cNvSpPr/>
          <p:nvPr/>
        </p:nvSpPr>
        <p:spPr>
          <a:xfrm flipH="false" flipV="false" rot="0">
            <a:off x="12963622" y="6191094"/>
            <a:ext cx="508811" cy="508811"/>
          </a:xfrm>
          <a:custGeom>
            <a:avLst/>
            <a:gdLst/>
            <a:ahLst/>
            <a:cxnLst/>
            <a:rect r="r" b="b" t="t" l="l"/>
            <a:pathLst>
              <a:path h="508811" w="508811">
                <a:moveTo>
                  <a:pt x="0" y="0"/>
                </a:moveTo>
                <a:lnTo>
                  <a:pt x="508812" y="0"/>
                </a:lnTo>
                <a:lnTo>
                  <a:pt x="508812" y="508811"/>
                </a:lnTo>
                <a:lnTo>
                  <a:pt x="0" y="508811"/>
                </a:lnTo>
                <a:lnTo>
                  <a:pt x="0" y="0"/>
                </a:lnTo>
                <a:close/>
              </a:path>
            </a:pathLst>
          </a:custGeom>
          <a:blipFill>
            <a:blip r:embed="rId3"/>
            <a:stretch>
              <a:fillRect l="0" t="0" r="0" b="0"/>
            </a:stretch>
          </a:blipFill>
        </p:spPr>
      </p:sp>
      <p:sp>
        <p:nvSpPr>
          <p:cNvPr name="Freeform 25" id="25"/>
          <p:cNvSpPr/>
          <p:nvPr/>
        </p:nvSpPr>
        <p:spPr>
          <a:xfrm flipH="false" flipV="false" rot="0">
            <a:off x="15113621" y="7191035"/>
            <a:ext cx="508811" cy="508811"/>
          </a:xfrm>
          <a:custGeom>
            <a:avLst/>
            <a:gdLst/>
            <a:ahLst/>
            <a:cxnLst/>
            <a:rect r="r" b="b" t="t" l="l"/>
            <a:pathLst>
              <a:path h="508811" w="508811">
                <a:moveTo>
                  <a:pt x="0" y="0"/>
                </a:moveTo>
                <a:lnTo>
                  <a:pt x="508811" y="0"/>
                </a:lnTo>
                <a:lnTo>
                  <a:pt x="508811" y="508812"/>
                </a:lnTo>
                <a:lnTo>
                  <a:pt x="0" y="508812"/>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C74">
                <a:alpha val="100000"/>
              </a:srgbClr>
            </a:gs>
            <a:gs pos="33333">
              <a:srgbClr val="000C74">
                <a:alpha val="100000"/>
              </a:srgbClr>
            </a:gs>
            <a:gs pos="66667">
              <a:srgbClr val="4D1B79">
                <a:alpha val="100000"/>
              </a:srgbClr>
            </a:gs>
            <a:gs pos="100000">
              <a:srgbClr val="000C74">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629396" y="-106092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4" id="4"/>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sp>
        <p:nvSpPr>
          <p:cNvPr name="Freeform 5" id="5"/>
          <p:cNvSpPr/>
          <p:nvPr/>
        </p:nvSpPr>
        <p:spPr>
          <a:xfrm flipH="false" flipV="false" rot="0">
            <a:off x="15873663" y="180584"/>
            <a:ext cx="2259866" cy="1156416"/>
          </a:xfrm>
          <a:custGeom>
            <a:avLst/>
            <a:gdLst/>
            <a:ahLst/>
            <a:cxnLst/>
            <a:rect r="r" b="b" t="t" l="l"/>
            <a:pathLst>
              <a:path h="1156416" w="2259866">
                <a:moveTo>
                  <a:pt x="0" y="0"/>
                </a:moveTo>
                <a:lnTo>
                  <a:pt x="2259865" y="0"/>
                </a:lnTo>
                <a:lnTo>
                  <a:pt x="2259865" y="1156416"/>
                </a:lnTo>
                <a:lnTo>
                  <a:pt x="0" y="1156416"/>
                </a:lnTo>
                <a:lnTo>
                  <a:pt x="0" y="0"/>
                </a:lnTo>
                <a:close/>
              </a:path>
            </a:pathLst>
          </a:custGeom>
          <a:blipFill>
            <a:blip r:embed="rId2"/>
            <a:stretch>
              <a:fillRect l="0" t="0" r="0" b="0"/>
            </a:stretch>
          </a:blipFill>
        </p:spPr>
      </p:sp>
      <p:sp>
        <p:nvSpPr>
          <p:cNvPr name="TextBox 6" id="6"/>
          <p:cNvSpPr txBox="true"/>
          <p:nvPr/>
        </p:nvSpPr>
        <p:spPr>
          <a:xfrm rot="0">
            <a:off x="2919973" y="426632"/>
            <a:ext cx="12448053" cy="1260471"/>
          </a:xfrm>
          <a:prstGeom prst="rect">
            <a:avLst/>
          </a:prstGeom>
        </p:spPr>
        <p:txBody>
          <a:bodyPr anchor="t" rtlCol="false" tIns="0" lIns="0" bIns="0" rIns="0">
            <a:spAutoFit/>
          </a:bodyPr>
          <a:lstStyle/>
          <a:p>
            <a:pPr algn="ctr">
              <a:lnSpc>
                <a:spcPts val="9800"/>
              </a:lnSpc>
            </a:pPr>
            <a:r>
              <a:rPr lang="en-US" sz="7000" b="true">
                <a:solidFill>
                  <a:srgbClr val="FFFFFF"/>
                </a:solidFill>
                <a:latin typeface="Poppins Bold"/>
                <a:ea typeface="Poppins Bold"/>
                <a:cs typeface="Poppins Bold"/>
                <a:sym typeface="Poppins Bold"/>
              </a:rPr>
              <a:t>APP UI</a:t>
            </a:r>
          </a:p>
        </p:txBody>
      </p:sp>
      <p:sp>
        <p:nvSpPr>
          <p:cNvPr name="Freeform 7" id="7"/>
          <p:cNvSpPr/>
          <p:nvPr/>
        </p:nvSpPr>
        <p:spPr>
          <a:xfrm flipH="false" flipV="false" rot="5400000">
            <a:off x="9485232" y="2969868"/>
            <a:ext cx="7216367" cy="5326991"/>
          </a:xfrm>
          <a:custGeom>
            <a:avLst/>
            <a:gdLst/>
            <a:ahLst/>
            <a:cxnLst/>
            <a:rect r="r" b="b" t="t" l="l"/>
            <a:pathLst>
              <a:path h="5326991" w="7216367">
                <a:moveTo>
                  <a:pt x="0" y="0"/>
                </a:moveTo>
                <a:lnTo>
                  <a:pt x="7216367" y="0"/>
                </a:lnTo>
                <a:lnTo>
                  <a:pt x="7216367" y="5326991"/>
                </a:lnTo>
                <a:lnTo>
                  <a:pt x="0" y="53269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400000">
            <a:off x="3606789" y="3113754"/>
            <a:ext cx="7216367" cy="5326991"/>
          </a:xfrm>
          <a:custGeom>
            <a:avLst/>
            <a:gdLst/>
            <a:ahLst/>
            <a:cxnLst/>
            <a:rect r="r" b="b" t="t" l="l"/>
            <a:pathLst>
              <a:path h="5326991" w="7216367">
                <a:moveTo>
                  <a:pt x="0" y="0"/>
                </a:moveTo>
                <a:lnTo>
                  <a:pt x="7216368" y="0"/>
                </a:lnTo>
                <a:lnTo>
                  <a:pt x="7216368" y="5326991"/>
                </a:lnTo>
                <a:lnTo>
                  <a:pt x="0" y="53269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5400000">
            <a:off x="563834" y="3113754"/>
            <a:ext cx="7216367" cy="5326991"/>
          </a:xfrm>
          <a:custGeom>
            <a:avLst/>
            <a:gdLst/>
            <a:ahLst/>
            <a:cxnLst/>
            <a:rect r="r" b="b" t="t" l="l"/>
            <a:pathLst>
              <a:path h="5326991" w="7216367">
                <a:moveTo>
                  <a:pt x="0" y="0"/>
                </a:moveTo>
                <a:lnTo>
                  <a:pt x="7216368" y="0"/>
                </a:lnTo>
                <a:lnTo>
                  <a:pt x="7216368" y="5326991"/>
                </a:lnTo>
                <a:lnTo>
                  <a:pt x="0" y="53269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5400000">
            <a:off x="6613915" y="2969868"/>
            <a:ext cx="7216367" cy="5326991"/>
          </a:xfrm>
          <a:custGeom>
            <a:avLst/>
            <a:gdLst/>
            <a:ahLst/>
            <a:cxnLst/>
            <a:rect r="r" b="b" t="t" l="l"/>
            <a:pathLst>
              <a:path h="5326991" w="7216367">
                <a:moveTo>
                  <a:pt x="0" y="0"/>
                </a:moveTo>
                <a:lnTo>
                  <a:pt x="7216367" y="0"/>
                </a:lnTo>
                <a:lnTo>
                  <a:pt x="7216367" y="5326991"/>
                </a:lnTo>
                <a:lnTo>
                  <a:pt x="0" y="53269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3019449" y="3032422"/>
            <a:ext cx="11497365" cy="5489656"/>
            <a:chOff x="0" y="0"/>
            <a:chExt cx="15329820" cy="7319541"/>
          </a:xfrm>
        </p:grpSpPr>
        <p:grpSp>
          <p:nvGrpSpPr>
            <p:cNvPr name="Group 12" id="12"/>
            <p:cNvGrpSpPr>
              <a:grpSpLocks noChangeAspect="true"/>
            </p:cNvGrpSpPr>
            <p:nvPr/>
          </p:nvGrpSpPr>
          <p:grpSpPr>
            <a:xfrm rot="0">
              <a:off x="3935036" y="46032"/>
              <a:ext cx="3556392" cy="7227477"/>
              <a:chOff x="0" y="0"/>
              <a:chExt cx="5001260" cy="10163810"/>
            </a:xfrm>
          </p:grpSpPr>
          <p:sp>
            <p:nvSpPr>
              <p:cNvPr name="Freeform 13" id="13"/>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5"/>
                <a:stretch>
                  <a:fillRect l="-45" t="0" r="-45" b="0"/>
                </a:stretch>
              </a:blipFill>
            </p:spPr>
          </p:sp>
          <p:sp>
            <p:nvSpPr>
              <p:cNvPr name="Freeform 14" id="14"/>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6"/>
                <a:stretch>
                  <a:fillRect l="0" t="0" r="0" b="-2404"/>
                </a:stretch>
              </a:blipFill>
            </p:spPr>
          </p:sp>
        </p:grpSp>
        <p:grpSp>
          <p:nvGrpSpPr>
            <p:cNvPr name="Group 15" id="15"/>
            <p:cNvGrpSpPr>
              <a:grpSpLocks noChangeAspect="true"/>
            </p:cNvGrpSpPr>
            <p:nvPr/>
          </p:nvGrpSpPr>
          <p:grpSpPr>
            <a:xfrm rot="0">
              <a:off x="7824771" y="16096"/>
              <a:ext cx="3585853" cy="7287350"/>
              <a:chOff x="0" y="0"/>
              <a:chExt cx="5001260" cy="10163810"/>
            </a:xfrm>
          </p:grpSpPr>
          <p:sp>
            <p:nvSpPr>
              <p:cNvPr name="Freeform 16" id="16"/>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5"/>
                <a:stretch>
                  <a:fillRect l="-45" t="0" r="-45" b="0"/>
                </a:stretch>
              </a:blipFill>
            </p:spPr>
          </p:sp>
          <p:sp>
            <p:nvSpPr>
              <p:cNvPr name="Freeform 17" id="17"/>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7"/>
                <a:stretch>
                  <a:fillRect l="0" t="-1603" r="0" b="-13962"/>
                </a:stretch>
              </a:blipFill>
            </p:spPr>
          </p:sp>
        </p:grpSp>
        <p:grpSp>
          <p:nvGrpSpPr>
            <p:cNvPr name="Group 18" id="18"/>
            <p:cNvGrpSpPr>
              <a:grpSpLocks noChangeAspect="true"/>
            </p:cNvGrpSpPr>
            <p:nvPr/>
          </p:nvGrpSpPr>
          <p:grpSpPr>
            <a:xfrm rot="0">
              <a:off x="0" y="0"/>
              <a:ext cx="3601693" cy="7319541"/>
              <a:chOff x="0" y="0"/>
              <a:chExt cx="5001260" cy="10163810"/>
            </a:xfrm>
          </p:grpSpPr>
          <p:sp>
            <p:nvSpPr>
              <p:cNvPr name="Freeform 19" id="19"/>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5"/>
                <a:stretch>
                  <a:fillRect l="-45" t="0" r="-45" b="0"/>
                </a:stretch>
              </a:blipFill>
            </p:spPr>
          </p:sp>
          <p:sp>
            <p:nvSpPr>
              <p:cNvPr name="Freeform 20" id="20"/>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8"/>
                <a:stretch>
                  <a:fillRect l="0" t="-1202" r="0" b="-1202"/>
                </a:stretch>
              </a:blipFill>
            </p:spPr>
          </p:sp>
        </p:grpSp>
        <p:grpSp>
          <p:nvGrpSpPr>
            <p:cNvPr name="Group 21" id="21"/>
            <p:cNvGrpSpPr>
              <a:grpSpLocks noChangeAspect="true"/>
            </p:cNvGrpSpPr>
            <p:nvPr/>
          </p:nvGrpSpPr>
          <p:grpSpPr>
            <a:xfrm rot="0">
              <a:off x="11743967" y="16096"/>
              <a:ext cx="3585853" cy="7287350"/>
              <a:chOff x="0" y="0"/>
              <a:chExt cx="5001260" cy="10163810"/>
            </a:xfrm>
          </p:grpSpPr>
          <p:sp>
            <p:nvSpPr>
              <p:cNvPr name="Freeform 22" id="22"/>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5"/>
                <a:stretch>
                  <a:fillRect l="-45" t="0" r="-45" b="0"/>
                </a:stretch>
              </a:blipFill>
            </p:spPr>
          </p:sp>
          <p:sp>
            <p:nvSpPr>
              <p:cNvPr name="Freeform 23" id="23"/>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9"/>
                <a:stretch>
                  <a:fillRect l="0" t="-1202" r="0" b="-1202"/>
                </a:stretch>
              </a:blipFill>
            </p:spPr>
          </p:sp>
        </p:grpSp>
      </p:grpSp>
      <p:sp>
        <p:nvSpPr>
          <p:cNvPr name="TextBox 24" id="24"/>
          <p:cNvSpPr txBox="true"/>
          <p:nvPr/>
        </p:nvSpPr>
        <p:spPr>
          <a:xfrm rot="0">
            <a:off x="9143435" y="8605011"/>
            <a:ext cx="2157327" cy="170179"/>
          </a:xfrm>
          <a:prstGeom prst="rect">
            <a:avLst/>
          </a:prstGeom>
        </p:spPr>
        <p:txBody>
          <a:bodyPr anchor="t" rtlCol="false" tIns="0" lIns="0" bIns="0" rIns="0">
            <a:spAutoFit/>
          </a:bodyPr>
          <a:lstStyle/>
          <a:p>
            <a:pPr algn="ctr">
              <a:lnSpc>
                <a:spcPts val="1040"/>
              </a:lnSpc>
            </a:pPr>
            <a:r>
              <a:rPr lang="en-US" sz="2080" spc="-60">
                <a:solidFill>
                  <a:srgbClr val="F2F1DC"/>
                </a:solidFill>
                <a:latin typeface="Canva Sans"/>
                <a:ea typeface="Canva Sans"/>
                <a:cs typeface="Canva Sans"/>
                <a:sym typeface="Canva Sans"/>
              </a:rPr>
              <a:t>Instant Helpline</a:t>
            </a:r>
          </a:p>
        </p:txBody>
      </p:sp>
      <p:sp>
        <p:nvSpPr>
          <p:cNvPr name="TextBox 25" id="25"/>
          <p:cNvSpPr txBox="true"/>
          <p:nvPr/>
        </p:nvSpPr>
        <p:spPr>
          <a:xfrm rot="0">
            <a:off x="11516863" y="8605011"/>
            <a:ext cx="3153104" cy="170179"/>
          </a:xfrm>
          <a:prstGeom prst="rect">
            <a:avLst/>
          </a:prstGeom>
        </p:spPr>
        <p:txBody>
          <a:bodyPr anchor="t" rtlCol="false" tIns="0" lIns="0" bIns="0" rIns="0">
            <a:spAutoFit/>
          </a:bodyPr>
          <a:lstStyle/>
          <a:p>
            <a:pPr algn="ctr">
              <a:lnSpc>
                <a:spcPts val="1040"/>
              </a:lnSpc>
            </a:pPr>
            <a:r>
              <a:rPr lang="en-US" sz="2080" spc="-60">
                <a:solidFill>
                  <a:srgbClr val="F2F1DC"/>
                </a:solidFill>
                <a:latin typeface="Canva Sans"/>
                <a:ea typeface="Canva Sans"/>
                <a:cs typeface="Canva Sans"/>
                <a:sym typeface="Canva Sans"/>
              </a:rPr>
              <a:t>Chatbot  - Travel Planner</a:t>
            </a:r>
          </a:p>
        </p:txBody>
      </p:sp>
      <p:sp>
        <p:nvSpPr>
          <p:cNvPr name="TextBox 26" id="26"/>
          <p:cNvSpPr txBox="true"/>
          <p:nvPr/>
        </p:nvSpPr>
        <p:spPr>
          <a:xfrm rot="0">
            <a:off x="5937115" y="8553062"/>
            <a:ext cx="2555715" cy="222128"/>
          </a:xfrm>
          <a:prstGeom prst="rect">
            <a:avLst/>
          </a:prstGeom>
        </p:spPr>
        <p:txBody>
          <a:bodyPr anchor="t" rtlCol="false" tIns="0" lIns="0" bIns="0" rIns="0">
            <a:spAutoFit/>
          </a:bodyPr>
          <a:lstStyle/>
          <a:p>
            <a:pPr algn="ctr">
              <a:lnSpc>
                <a:spcPts val="1620"/>
              </a:lnSpc>
            </a:pPr>
            <a:r>
              <a:rPr lang="en-US" sz="1883" spc="-54">
                <a:solidFill>
                  <a:srgbClr val="F2F1DC"/>
                </a:solidFill>
                <a:latin typeface="Canva Sans"/>
                <a:ea typeface="Canva Sans"/>
                <a:cs typeface="Canva Sans"/>
                <a:sym typeface="Canva Sans"/>
              </a:rPr>
              <a:t> Beach Suitability Map</a:t>
            </a:r>
          </a:p>
        </p:txBody>
      </p:sp>
      <p:sp>
        <p:nvSpPr>
          <p:cNvPr name="TextBox 27" id="27"/>
          <p:cNvSpPr txBox="true"/>
          <p:nvPr/>
        </p:nvSpPr>
        <p:spPr>
          <a:xfrm rot="0">
            <a:off x="2791780" y="8553062"/>
            <a:ext cx="2760476" cy="239516"/>
          </a:xfrm>
          <a:prstGeom prst="rect">
            <a:avLst/>
          </a:prstGeom>
        </p:spPr>
        <p:txBody>
          <a:bodyPr anchor="t" rtlCol="false" tIns="0" lIns="0" bIns="0" rIns="0">
            <a:spAutoFit/>
          </a:bodyPr>
          <a:lstStyle/>
          <a:p>
            <a:pPr algn="ctr">
              <a:lnSpc>
                <a:spcPts val="1791"/>
              </a:lnSpc>
            </a:pPr>
            <a:r>
              <a:rPr lang="en-US" sz="1968" spc="-57">
                <a:solidFill>
                  <a:srgbClr val="F2F1DC"/>
                </a:solidFill>
                <a:latin typeface="Canva Sans"/>
                <a:ea typeface="Canva Sans"/>
                <a:cs typeface="Canva Sans"/>
                <a:sym typeface="Canva Sans"/>
              </a:rPr>
              <a:t>Beach Landing Page</a:t>
            </a:r>
          </a:p>
        </p:txBody>
      </p:sp>
      <p:sp>
        <p:nvSpPr>
          <p:cNvPr name="TextBox 28" id="28"/>
          <p:cNvSpPr txBox="true"/>
          <p:nvPr/>
        </p:nvSpPr>
        <p:spPr>
          <a:xfrm rot="0">
            <a:off x="2032669" y="1987080"/>
            <a:ext cx="14222661" cy="763270"/>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Canva Sans"/>
                <a:ea typeface="Canva Sans"/>
                <a:cs typeface="Canva Sans"/>
                <a:sym typeface="Canva Sans"/>
              </a:rPr>
              <a:t>Presenting Kshitij, a one-stop platform to guarantee safety and best experiences for all beach tourists across the country by the dint of APIs, Machine Learning and Geospatial visualization of target locations.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C74">
                <a:alpha val="100000"/>
              </a:srgbClr>
            </a:gs>
            <a:gs pos="33333">
              <a:srgbClr val="000C74">
                <a:alpha val="100000"/>
              </a:srgbClr>
            </a:gs>
            <a:gs pos="66667">
              <a:srgbClr val="4D1B79">
                <a:alpha val="100000"/>
              </a:srgbClr>
            </a:gs>
            <a:gs pos="100000">
              <a:srgbClr val="000C74">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629396" y="-106092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4" id="4"/>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sp>
        <p:nvSpPr>
          <p:cNvPr name="TextBox 5" id="5"/>
          <p:cNvSpPr txBox="true"/>
          <p:nvPr/>
        </p:nvSpPr>
        <p:spPr>
          <a:xfrm rot="0">
            <a:off x="5258552" y="543493"/>
            <a:ext cx="7770897" cy="1260471"/>
          </a:xfrm>
          <a:prstGeom prst="rect">
            <a:avLst/>
          </a:prstGeom>
        </p:spPr>
        <p:txBody>
          <a:bodyPr anchor="t" rtlCol="false" tIns="0" lIns="0" bIns="0" rIns="0">
            <a:spAutoFit/>
          </a:bodyPr>
          <a:lstStyle/>
          <a:p>
            <a:pPr algn="ctr">
              <a:lnSpc>
                <a:spcPts val="9800"/>
              </a:lnSpc>
            </a:pPr>
            <a:r>
              <a:rPr lang="en-US" sz="7000" b="true">
                <a:solidFill>
                  <a:srgbClr val="FFFFFF"/>
                </a:solidFill>
                <a:latin typeface="Poppins Bold"/>
                <a:ea typeface="Poppins Bold"/>
                <a:cs typeface="Poppins Bold"/>
                <a:sym typeface="Poppins Bold"/>
              </a:rPr>
              <a:t>APP WORKFLOW</a:t>
            </a:r>
          </a:p>
        </p:txBody>
      </p:sp>
      <p:sp>
        <p:nvSpPr>
          <p:cNvPr name="Freeform 6" id="6"/>
          <p:cNvSpPr/>
          <p:nvPr/>
        </p:nvSpPr>
        <p:spPr>
          <a:xfrm flipH="false" flipV="false" rot="0">
            <a:off x="15873663" y="180584"/>
            <a:ext cx="2259866" cy="1156416"/>
          </a:xfrm>
          <a:custGeom>
            <a:avLst/>
            <a:gdLst/>
            <a:ahLst/>
            <a:cxnLst/>
            <a:rect r="r" b="b" t="t" l="l"/>
            <a:pathLst>
              <a:path h="1156416" w="2259866">
                <a:moveTo>
                  <a:pt x="0" y="0"/>
                </a:moveTo>
                <a:lnTo>
                  <a:pt x="2259865" y="0"/>
                </a:lnTo>
                <a:lnTo>
                  <a:pt x="2259865" y="1156416"/>
                </a:lnTo>
                <a:lnTo>
                  <a:pt x="0" y="1156416"/>
                </a:lnTo>
                <a:lnTo>
                  <a:pt x="0" y="0"/>
                </a:lnTo>
                <a:close/>
              </a:path>
            </a:pathLst>
          </a:custGeom>
          <a:blipFill>
            <a:blip r:embed="rId2"/>
            <a:stretch>
              <a:fillRect l="0" t="0" r="0" b="0"/>
            </a:stretch>
          </a:blipFill>
        </p:spPr>
      </p:sp>
      <p:sp>
        <p:nvSpPr>
          <p:cNvPr name="Freeform 7" id="7"/>
          <p:cNvSpPr/>
          <p:nvPr/>
        </p:nvSpPr>
        <p:spPr>
          <a:xfrm flipH="false" flipV="false" rot="0">
            <a:off x="11119162" y="5171187"/>
            <a:ext cx="1197470" cy="917097"/>
          </a:xfrm>
          <a:custGeom>
            <a:avLst/>
            <a:gdLst/>
            <a:ahLst/>
            <a:cxnLst/>
            <a:rect r="r" b="b" t="t" l="l"/>
            <a:pathLst>
              <a:path h="917097" w="1197470">
                <a:moveTo>
                  <a:pt x="0" y="0"/>
                </a:moveTo>
                <a:lnTo>
                  <a:pt x="1197470" y="0"/>
                </a:lnTo>
                <a:lnTo>
                  <a:pt x="1197470" y="917097"/>
                </a:lnTo>
                <a:lnTo>
                  <a:pt x="0" y="917097"/>
                </a:lnTo>
                <a:lnTo>
                  <a:pt x="0" y="0"/>
                </a:lnTo>
                <a:close/>
              </a:path>
            </a:pathLst>
          </a:custGeom>
          <a:blipFill>
            <a:blip r:embed="rId3"/>
            <a:stretch>
              <a:fillRect l="-35126" t="-52921" r="-33328" b="-67033"/>
            </a:stretch>
          </a:blipFill>
        </p:spPr>
      </p:sp>
      <p:sp>
        <p:nvSpPr>
          <p:cNvPr name="AutoShape 8" id="8"/>
          <p:cNvSpPr/>
          <p:nvPr/>
        </p:nvSpPr>
        <p:spPr>
          <a:xfrm>
            <a:off x="15798805" y="3328864"/>
            <a:ext cx="471773" cy="2394404"/>
          </a:xfrm>
          <a:prstGeom prst="line">
            <a:avLst/>
          </a:prstGeom>
          <a:ln cap="flat" w="76200">
            <a:solidFill>
              <a:srgbClr val="FFFFFF"/>
            </a:solidFill>
            <a:prstDash val="solid"/>
            <a:headEnd type="none" len="sm" w="sm"/>
            <a:tailEnd type="arrow" len="sm" w="med"/>
          </a:ln>
        </p:spPr>
      </p:sp>
      <p:sp>
        <p:nvSpPr>
          <p:cNvPr name="Freeform 9" id="9"/>
          <p:cNvSpPr/>
          <p:nvPr/>
        </p:nvSpPr>
        <p:spPr>
          <a:xfrm flipH="false" flipV="false" rot="0">
            <a:off x="9169902" y="7284884"/>
            <a:ext cx="666442" cy="788939"/>
          </a:xfrm>
          <a:custGeom>
            <a:avLst/>
            <a:gdLst/>
            <a:ahLst/>
            <a:cxnLst/>
            <a:rect r="r" b="b" t="t" l="l"/>
            <a:pathLst>
              <a:path h="788939" w="666442">
                <a:moveTo>
                  <a:pt x="0" y="0"/>
                </a:moveTo>
                <a:lnTo>
                  <a:pt x="666442" y="0"/>
                </a:lnTo>
                <a:lnTo>
                  <a:pt x="666442" y="788940"/>
                </a:lnTo>
                <a:lnTo>
                  <a:pt x="0" y="788940"/>
                </a:lnTo>
                <a:lnTo>
                  <a:pt x="0" y="0"/>
                </a:lnTo>
                <a:close/>
              </a:path>
            </a:pathLst>
          </a:custGeom>
          <a:blipFill>
            <a:blip r:embed="rId4"/>
            <a:stretch>
              <a:fillRect l="-20692" t="-8122" r="-18258" b="-9253"/>
            </a:stretch>
          </a:blipFill>
        </p:spPr>
      </p:sp>
      <p:sp>
        <p:nvSpPr>
          <p:cNvPr name="Freeform 10" id="10"/>
          <p:cNvSpPr/>
          <p:nvPr/>
        </p:nvSpPr>
        <p:spPr>
          <a:xfrm flipH="false" flipV="false" rot="0">
            <a:off x="15823438" y="5723267"/>
            <a:ext cx="894280" cy="894280"/>
          </a:xfrm>
          <a:custGeom>
            <a:avLst/>
            <a:gdLst/>
            <a:ahLst/>
            <a:cxnLst/>
            <a:rect r="r" b="b" t="t" l="l"/>
            <a:pathLst>
              <a:path h="894280" w="894280">
                <a:moveTo>
                  <a:pt x="0" y="0"/>
                </a:moveTo>
                <a:lnTo>
                  <a:pt x="894280" y="0"/>
                </a:lnTo>
                <a:lnTo>
                  <a:pt x="894280" y="894280"/>
                </a:lnTo>
                <a:lnTo>
                  <a:pt x="0" y="894280"/>
                </a:lnTo>
                <a:lnTo>
                  <a:pt x="0" y="0"/>
                </a:lnTo>
                <a:close/>
              </a:path>
            </a:pathLst>
          </a:custGeom>
          <a:blipFill>
            <a:blip r:embed="rId5"/>
            <a:stretch>
              <a:fillRect l="0" t="0" r="0" b="0"/>
            </a:stretch>
          </a:blipFill>
        </p:spPr>
      </p:sp>
      <p:sp>
        <p:nvSpPr>
          <p:cNvPr name="Freeform 11" id="11"/>
          <p:cNvSpPr/>
          <p:nvPr/>
        </p:nvSpPr>
        <p:spPr>
          <a:xfrm flipH="false" flipV="false" rot="0">
            <a:off x="6005751" y="5072758"/>
            <a:ext cx="699612" cy="1133196"/>
          </a:xfrm>
          <a:custGeom>
            <a:avLst/>
            <a:gdLst/>
            <a:ahLst/>
            <a:cxnLst/>
            <a:rect r="r" b="b" t="t" l="l"/>
            <a:pathLst>
              <a:path h="1133196" w="699612">
                <a:moveTo>
                  <a:pt x="0" y="0"/>
                </a:moveTo>
                <a:lnTo>
                  <a:pt x="699612" y="0"/>
                </a:lnTo>
                <a:lnTo>
                  <a:pt x="699612" y="1133196"/>
                </a:lnTo>
                <a:lnTo>
                  <a:pt x="0" y="1133196"/>
                </a:lnTo>
                <a:lnTo>
                  <a:pt x="0" y="0"/>
                </a:lnTo>
                <a:close/>
              </a:path>
            </a:pathLst>
          </a:custGeom>
          <a:blipFill>
            <a:blip r:embed="rId6"/>
            <a:stretch>
              <a:fillRect l="-28869" t="0" r="-33105" b="0"/>
            </a:stretch>
          </a:blipFill>
        </p:spPr>
      </p:sp>
      <p:sp>
        <p:nvSpPr>
          <p:cNvPr name="AutoShape 12" id="12"/>
          <p:cNvSpPr/>
          <p:nvPr/>
        </p:nvSpPr>
        <p:spPr>
          <a:xfrm>
            <a:off x="9928887" y="5626967"/>
            <a:ext cx="1190275" cy="2768"/>
          </a:xfrm>
          <a:prstGeom prst="line">
            <a:avLst/>
          </a:prstGeom>
          <a:ln cap="flat" w="47625">
            <a:solidFill>
              <a:srgbClr val="FFFFFF"/>
            </a:solidFill>
            <a:prstDash val="solid"/>
            <a:headEnd type="none" len="sm" w="sm"/>
            <a:tailEnd type="arrow" len="sm" w="med"/>
          </a:ln>
        </p:spPr>
      </p:sp>
      <p:sp>
        <p:nvSpPr>
          <p:cNvPr name="AutoShape 13" id="13"/>
          <p:cNvSpPr/>
          <p:nvPr/>
        </p:nvSpPr>
        <p:spPr>
          <a:xfrm flipV="true">
            <a:off x="14394473" y="4556851"/>
            <a:ext cx="957886" cy="467494"/>
          </a:xfrm>
          <a:prstGeom prst="line">
            <a:avLst/>
          </a:prstGeom>
          <a:ln cap="flat" w="47625">
            <a:solidFill>
              <a:srgbClr val="FFFFFF"/>
            </a:solidFill>
            <a:prstDash val="solid"/>
            <a:headEnd type="none" len="sm" w="sm"/>
            <a:tailEnd type="arrow" len="sm" w="med"/>
          </a:ln>
        </p:spPr>
      </p:sp>
      <p:sp>
        <p:nvSpPr>
          <p:cNvPr name="AutoShape 14" id="14"/>
          <p:cNvSpPr/>
          <p:nvPr/>
        </p:nvSpPr>
        <p:spPr>
          <a:xfrm flipV="true">
            <a:off x="6705363" y="5626967"/>
            <a:ext cx="2392962" cy="12389"/>
          </a:xfrm>
          <a:prstGeom prst="line">
            <a:avLst/>
          </a:prstGeom>
          <a:ln cap="flat" w="47625">
            <a:solidFill>
              <a:srgbClr val="FFFFFF"/>
            </a:solidFill>
            <a:prstDash val="solid"/>
            <a:headEnd type="none" len="sm" w="sm"/>
            <a:tailEnd type="arrow" len="sm" w="med"/>
          </a:ln>
        </p:spPr>
      </p:sp>
      <p:sp>
        <p:nvSpPr>
          <p:cNvPr name="Freeform 15" id="15"/>
          <p:cNvSpPr/>
          <p:nvPr/>
        </p:nvSpPr>
        <p:spPr>
          <a:xfrm flipH="false" flipV="false" rot="0">
            <a:off x="9098325" y="5149108"/>
            <a:ext cx="830562" cy="955718"/>
          </a:xfrm>
          <a:custGeom>
            <a:avLst/>
            <a:gdLst/>
            <a:ahLst/>
            <a:cxnLst/>
            <a:rect r="r" b="b" t="t" l="l"/>
            <a:pathLst>
              <a:path h="955718" w="830562">
                <a:moveTo>
                  <a:pt x="0" y="0"/>
                </a:moveTo>
                <a:lnTo>
                  <a:pt x="830562" y="0"/>
                </a:lnTo>
                <a:lnTo>
                  <a:pt x="830562" y="955718"/>
                </a:lnTo>
                <a:lnTo>
                  <a:pt x="0" y="955718"/>
                </a:lnTo>
                <a:lnTo>
                  <a:pt x="0" y="0"/>
                </a:lnTo>
                <a:close/>
              </a:path>
            </a:pathLst>
          </a:custGeom>
          <a:blipFill>
            <a:blip r:embed="rId7"/>
            <a:stretch>
              <a:fillRect l="-6583" t="0" r="-8485" b="0"/>
            </a:stretch>
          </a:blipFill>
        </p:spPr>
      </p:sp>
      <p:sp>
        <p:nvSpPr>
          <p:cNvPr name="AutoShape 16" id="16"/>
          <p:cNvSpPr/>
          <p:nvPr/>
        </p:nvSpPr>
        <p:spPr>
          <a:xfrm flipV="true">
            <a:off x="11717897" y="5024345"/>
            <a:ext cx="1719463" cy="146842"/>
          </a:xfrm>
          <a:prstGeom prst="line">
            <a:avLst/>
          </a:prstGeom>
          <a:ln cap="flat" w="47625">
            <a:solidFill>
              <a:srgbClr val="FFFFFF"/>
            </a:solidFill>
            <a:prstDash val="solid"/>
            <a:headEnd type="none" len="sm" w="sm"/>
            <a:tailEnd type="arrow" len="sm" w="med"/>
          </a:ln>
        </p:spPr>
      </p:sp>
      <p:sp>
        <p:nvSpPr>
          <p:cNvPr name="AutoShape 17" id="17"/>
          <p:cNvSpPr/>
          <p:nvPr/>
        </p:nvSpPr>
        <p:spPr>
          <a:xfrm>
            <a:off x="11671717" y="6702668"/>
            <a:ext cx="1707411" cy="173290"/>
          </a:xfrm>
          <a:prstGeom prst="line">
            <a:avLst/>
          </a:prstGeom>
          <a:ln cap="flat" w="47625">
            <a:solidFill>
              <a:srgbClr val="FFFFFF"/>
            </a:solidFill>
            <a:prstDash val="solid"/>
            <a:headEnd type="none" len="sm" w="sm"/>
            <a:tailEnd type="arrow" len="sm" w="med"/>
          </a:ln>
        </p:spPr>
      </p:sp>
      <p:sp>
        <p:nvSpPr>
          <p:cNvPr name="AutoShape 18" id="18"/>
          <p:cNvSpPr/>
          <p:nvPr/>
        </p:nvSpPr>
        <p:spPr>
          <a:xfrm flipH="true">
            <a:off x="9836344" y="7478107"/>
            <a:ext cx="3978537" cy="201247"/>
          </a:xfrm>
          <a:prstGeom prst="line">
            <a:avLst/>
          </a:prstGeom>
          <a:ln cap="flat" w="47625">
            <a:solidFill>
              <a:srgbClr val="FFFFFF"/>
            </a:solidFill>
            <a:prstDash val="solid"/>
            <a:headEnd type="none" len="sm" w="sm"/>
            <a:tailEnd type="arrow" len="sm" w="med"/>
          </a:ln>
        </p:spPr>
      </p:sp>
      <p:sp>
        <p:nvSpPr>
          <p:cNvPr name="TextBox 19" id="19"/>
          <p:cNvSpPr txBox="true"/>
          <p:nvPr/>
        </p:nvSpPr>
        <p:spPr>
          <a:xfrm rot="0">
            <a:off x="15688280" y="6579447"/>
            <a:ext cx="1112240" cy="555311"/>
          </a:xfrm>
          <a:prstGeom prst="rect">
            <a:avLst/>
          </a:prstGeom>
        </p:spPr>
        <p:txBody>
          <a:bodyPr anchor="t" rtlCol="false" tIns="0" lIns="0" bIns="0" rIns="0">
            <a:spAutoFit/>
          </a:bodyPr>
          <a:lstStyle/>
          <a:p>
            <a:pPr algn="ctr">
              <a:lnSpc>
                <a:spcPts val="2300"/>
              </a:lnSpc>
            </a:pPr>
            <a:r>
              <a:rPr lang="en-US" sz="1643">
                <a:solidFill>
                  <a:srgbClr val="FFFFFF"/>
                </a:solidFill>
                <a:latin typeface="Canva Sans"/>
                <a:ea typeface="Canva Sans"/>
                <a:cs typeface="Canva Sans"/>
                <a:sym typeface="Canva Sans"/>
              </a:rPr>
              <a:t>ML MODEL</a:t>
            </a:r>
          </a:p>
          <a:p>
            <a:pPr algn="ctr">
              <a:lnSpc>
                <a:spcPts val="2156"/>
              </a:lnSpc>
              <a:spcBef>
                <a:spcPct val="0"/>
              </a:spcBef>
            </a:pPr>
            <a:r>
              <a:rPr lang="en-US" sz="1540">
                <a:solidFill>
                  <a:srgbClr val="FFFFFF"/>
                </a:solidFill>
                <a:latin typeface="Canva Sans"/>
                <a:ea typeface="Canva Sans"/>
                <a:cs typeface="Canva Sans"/>
                <a:sym typeface="Canva Sans"/>
              </a:rPr>
              <a:t>Prediction</a:t>
            </a:r>
          </a:p>
        </p:txBody>
      </p:sp>
      <p:sp>
        <p:nvSpPr>
          <p:cNvPr name="TextBox 20" id="20"/>
          <p:cNvSpPr txBox="true"/>
          <p:nvPr/>
        </p:nvSpPr>
        <p:spPr>
          <a:xfrm rot="0">
            <a:off x="10922097" y="6183933"/>
            <a:ext cx="1499241" cy="518734"/>
          </a:xfrm>
          <a:prstGeom prst="rect">
            <a:avLst/>
          </a:prstGeom>
        </p:spPr>
        <p:txBody>
          <a:bodyPr anchor="t" rtlCol="false" tIns="0" lIns="0" bIns="0" rIns="0">
            <a:spAutoFit/>
          </a:bodyPr>
          <a:lstStyle/>
          <a:p>
            <a:pPr algn="ctr">
              <a:lnSpc>
                <a:spcPts val="1817"/>
              </a:lnSpc>
            </a:pPr>
            <a:r>
              <a:rPr lang="en-US" sz="1764">
                <a:solidFill>
                  <a:srgbClr val="FFFFFF"/>
                </a:solidFill>
                <a:latin typeface="Canva Sans"/>
                <a:ea typeface="Canva Sans"/>
                <a:cs typeface="Canva Sans"/>
                <a:sym typeface="Canva Sans"/>
              </a:rPr>
              <a:t>Found nearby beach data</a:t>
            </a:r>
          </a:p>
          <a:p>
            <a:pPr algn="ctr">
              <a:lnSpc>
                <a:spcPts val="519"/>
              </a:lnSpc>
            </a:pPr>
          </a:p>
        </p:txBody>
      </p:sp>
      <p:sp>
        <p:nvSpPr>
          <p:cNvPr name="TextBox 21" id="21"/>
          <p:cNvSpPr txBox="true"/>
          <p:nvPr/>
        </p:nvSpPr>
        <p:spPr>
          <a:xfrm rot="0">
            <a:off x="8639886" y="6876635"/>
            <a:ext cx="1592899" cy="430609"/>
          </a:xfrm>
          <a:prstGeom prst="rect">
            <a:avLst/>
          </a:prstGeom>
        </p:spPr>
        <p:txBody>
          <a:bodyPr anchor="t" rtlCol="false" tIns="0" lIns="0" bIns="0" rIns="0">
            <a:spAutoFit/>
          </a:bodyPr>
          <a:lstStyle/>
          <a:p>
            <a:pPr algn="ctr">
              <a:lnSpc>
                <a:spcPts val="1692"/>
              </a:lnSpc>
            </a:pPr>
            <a:r>
              <a:rPr lang="en-US" sz="1643">
                <a:solidFill>
                  <a:srgbClr val="FFFFFF"/>
                </a:solidFill>
                <a:latin typeface="Canva Sans"/>
                <a:ea typeface="Canva Sans"/>
                <a:cs typeface="Canva Sans"/>
                <a:sym typeface="Canva Sans"/>
              </a:rPr>
              <a:t>API Alert</a:t>
            </a:r>
          </a:p>
          <a:p>
            <a:pPr algn="ctr">
              <a:lnSpc>
                <a:spcPts val="1692"/>
              </a:lnSpc>
            </a:pPr>
            <a:r>
              <a:rPr lang="en-US" sz="1643">
                <a:solidFill>
                  <a:srgbClr val="FFFFFF"/>
                </a:solidFill>
                <a:latin typeface="Canva Sans"/>
                <a:ea typeface="Canva Sans"/>
                <a:cs typeface="Canva Sans"/>
                <a:sym typeface="Canva Sans"/>
              </a:rPr>
              <a:t> Notification</a:t>
            </a:r>
          </a:p>
        </p:txBody>
      </p:sp>
      <p:sp>
        <p:nvSpPr>
          <p:cNvPr name="TextBox 22" id="22"/>
          <p:cNvSpPr txBox="true"/>
          <p:nvPr/>
        </p:nvSpPr>
        <p:spPr>
          <a:xfrm rot="0">
            <a:off x="8720580" y="5979134"/>
            <a:ext cx="1601890" cy="314348"/>
          </a:xfrm>
          <a:prstGeom prst="rect">
            <a:avLst/>
          </a:prstGeom>
        </p:spPr>
        <p:txBody>
          <a:bodyPr anchor="t" rtlCol="false" tIns="0" lIns="0" bIns="0" rIns="0">
            <a:spAutoFit/>
          </a:bodyPr>
          <a:lstStyle/>
          <a:p>
            <a:pPr algn="ctr">
              <a:lnSpc>
                <a:spcPts val="2632"/>
              </a:lnSpc>
              <a:spcBef>
                <a:spcPct val="0"/>
              </a:spcBef>
            </a:pPr>
            <a:r>
              <a:rPr lang="en-US" sz="1880">
                <a:solidFill>
                  <a:srgbClr val="FFFFFF"/>
                </a:solidFill>
                <a:latin typeface="Canva Sans"/>
                <a:ea typeface="Canva Sans"/>
                <a:cs typeface="Canva Sans"/>
                <a:sym typeface="Canva Sans"/>
              </a:rPr>
              <a:t>Database</a:t>
            </a:r>
          </a:p>
        </p:txBody>
      </p:sp>
      <p:sp>
        <p:nvSpPr>
          <p:cNvPr name="TextBox 23" id="23"/>
          <p:cNvSpPr txBox="true"/>
          <p:nvPr/>
        </p:nvSpPr>
        <p:spPr>
          <a:xfrm rot="0">
            <a:off x="13273206" y="7133705"/>
            <a:ext cx="1083351" cy="344402"/>
          </a:xfrm>
          <a:prstGeom prst="rect">
            <a:avLst/>
          </a:prstGeom>
        </p:spPr>
        <p:txBody>
          <a:bodyPr anchor="t" rtlCol="false" tIns="0" lIns="0" bIns="0" rIns="0">
            <a:spAutoFit/>
          </a:bodyPr>
          <a:lstStyle/>
          <a:p>
            <a:pPr algn="ctr">
              <a:lnSpc>
                <a:spcPts val="2822"/>
              </a:lnSpc>
              <a:spcBef>
                <a:spcPct val="0"/>
              </a:spcBef>
            </a:pPr>
            <a:r>
              <a:rPr lang="en-US" sz="2016">
                <a:solidFill>
                  <a:srgbClr val="FFFFFF"/>
                </a:solidFill>
                <a:latin typeface="Canva Sans"/>
                <a:ea typeface="Canva Sans"/>
                <a:cs typeface="Canva Sans"/>
                <a:sym typeface="Canva Sans"/>
              </a:rPr>
              <a:t>Alert API</a:t>
            </a:r>
          </a:p>
        </p:txBody>
      </p:sp>
      <p:sp>
        <p:nvSpPr>
          <p:cNvPr name="AutoShape 24" id="24"/>
          <p:cNvSpPr/>
          <p:nvPr/>
        </p:nvSpPr>
        <p:spPr>
          <a:xfrm flipH="true" flipV="true">
            <a:off x="6355557" y="6881997"/>
            <a:ext cx="9888843" cy="252761"/>
          </a:xfrm>
          <a:prstGeom prst="line">
            <a:avLst/>
          </a:prstGeom>
          <a:ln cap="flat" w="47625">
            <a:solidFill>
              <a:srgbClr val="FFFFFF"/>
            </a:solidFill>
            <a:prstDash val="solid"/>
            <a:headEnd type="none" len="sm" w="sm"/>
            <a:tailEnd type="arrow" len="sm" w="med"/>
          </a:ln>
        </p:spPr>
      </p:sp>
      <p:sp>
        <p:nvSpPr>
          <p:cNvPr name="AutoShape 25" id="25"/>
          <p:cNvSpPr/>
          <p:nvPr/>
        </p:nvSpPr>
        <p:spPr>
          <a:xfrm flipV="true">
            <a:off x="6355557" y="6205954"/>
            <a:ext cx="0" cy="428715"/>
          </a:xfrm>
          <a:prstGeom prst="line">
            <a:avLst/>
          </a:prstGeom>
          <a:ln cap="flat" w="47625">
            <a:solidFill>
              <a:srgbClr val="FFFFFF"/>
            </a:solidFill>
            <a:prstDash val="solid"/>
            <a:headEnd type="none" len="sm" w="sm"/>
            <a:tailEnd type="arrow" len="sm" w="med"/>
          </a:ln>
        </p:spPr>
      </p:sp>
      <p:sp>
        <p:nvSpPr>
          <p:cNvPr name="Freeform 26" id="26"/>
          <p:cNvSpPr/>
          <p:nvPr/>
        </p:nvSpPr>
        <p:spPr>
          <a:xfrm flipH="false" flipV="false" rot="0">
            <a:off x="13379128" y="6497346"/>
            <a:ext cx="851859" cy="757225"/>
          </a:xfrm>
          <a:custGeom>
            <a:avLst/>
            <a:gdLst/>
            <a:ahLst/>
            <a:cxnLst/>
            <a:rect r="r" b="b" t="t" l="l"/>
            <a:pathLst>
              <a:path h="757225" w="851859">
                <a:moveTo>
                  <a:pt x="0" y="0"/>
                </a:moveTo>
                <a:lnTo>
                  <a:pt x="851859" y="0"/>
                </a:lnTo>
                <a:lnTo>
                  <a:pt x="851859" y="757224"/>
                </a:lnTo>
                <a:lnTo>
                  <a:pt x="0" y="757224"/>
                </a:lnTo>
                <a:lnTo>
                  <a:pt x="0" y="0"/>
                </a:lnTo>
                <a:close/>
              </a:path>
            </a:pathLst>
          </a:custGeom>
          <a:blipFill>
            <a:blip r:embed="rId8"/>
            <a:stretch>
              <a:fillRect l="0" t="-12497" r="0" b="0"/>
            </a:stretch>
          </a:blipFill>
        </p:spPr>
      </p:sp>
      <p:sp>
        <p:nvSpPr>
          <p:cNvPr name="Freeform 27" id="27"/>
          <p:cNvSpPr/>
          <p:nvPr/>
        </p:nvSpPr>
        <p:spPr>
          <a:xfrm flipH="false" flipV="false" rot="0">
            <a:off x="13964356" y="6232287"/>
            <a:ext cx="427970" cy="427970"/>
          </a:xfrm>
          <a:custGeom>
            <a:avLst/>
            <a:gdLst/>
            <a:ahLst/>
            <a:cxnLst/>
            <a:rect r="r" b="b" t="t" l="l"/>
            <a:pathLst>
              <a:path h="427970" w="427970">
                <a:moveTo>
                  <a:pt x="0" y="0"/>
                </a:moveTo>
                <a:lnTo>
                  <a:pt x="427970" y="0"/>
                </a:lnTo>
                <a:lnTo>
                  <a:pt x="427970" y="427971"/>
                </a:lnTo>
                <a:lnTo>
                  <a:pt x="0" y="427971"/>
                </a:lnTo>
                <a:lnTo>
                  <a:pt x="0" y="0"/>
                </a:lnTo>
                <a:close/>
              </a:path>
            </a:pathLst>
          </a:custGeom>
          <a:blipFill>
            <a:blip r:embed="rId9"/>
            <a:stretch>
              <a:fillRect l="0" t="0" r="0" b="0"/>
            </a:stretch>
          </a:blipFill>
        </p:spPr>
      </p:sp>
      <p:sp>
        <p:nvSpPr>
          <p:cNvPr name="Freeform 28" id="28"/>
          <p:cNvSpPr/>
          <p:nvPr/>
        </p:nvSpPr>
        <p:spPr>
          <a:xfrm flipH="false" flipV="false" rot="0">
            <a:off x="14905913" y="2882418"/>
            <a:ext cx="892891" cy="892891"/>
          </a:xfrm>
          <a:custGeom>
            <a:avLst/>
            <a:gdLst/>
            <a:ahLst/>
            <a:cxnLst/>
            <a:rect r="r" b="b" t="t" l="l"/>
            <a:pathLst>
              <a:path h="892891" w="892891">
                <a:moveTo>
                  <a:pt x="0" y="0"/>
                </a:moveTo>
                <a:lnTo>
                  <a:pt x="892892" y="0"/>
                </a:lnTo>
                <a:lnTo>
                  <a:pt x="892892" y="892891"/>
                </a:lnTo>
                <a:lnTo>
                  <a:pt x="0" y="892891"/>
                </a:lnTo>
                <a:lnTo>
                  <a:pt x="0" y="0"/>
                </a:lnTo>
                <a:close/>
              </a:path>
            </a:pathLst>
          </a:custGeom>
          <a:blipFill>
            <a:blip r:embed="rId10"/>
            <a:stretch>
              <a:fillRect l="0" t="0" r="0" b="0"/>
            </a:stretch>
          </a:blipFill>
        </p:spPr>
      </p:sp>
      <p:sp>
        <p:nvSpPr>
          <p:cNvPr name="Freeform 29" id="29"/>
          <p:cNvSpPr/>
          <p:nvPr/>
        </p:nvSpPr>
        <p:spPr>
          <a:xfrm flipH="false" flipV="false" rot="0">
            <a:off x="13437359" y="4598952"/>
            <a:ext cx="957113" cy="850786"/>
          </a:xfrm>
          <a:custGeom>
            <a:avLst/>
            <a:gdLst/>
            <a:ahLst/>
            <a:cxnLst/>
            <a:rect r="r" b="b" t="t" l="l"/>
            <a:pathLst>
              <a:path h="850786" w="957113">
                <a:moveTo>
                  <a:pt x="0" y="0"/>
                </a:moveTo>
                <a:lnTo>
                  <a:pt x="957114" y="0"/>
                </a:lnTo>
                <a:lnTo>
                  <a:pt x="957114" y="850786"/>
                </a:lnTo>
                <a:lnTo>
                  <a:pt x="0" y="850786"/>
                </a:lnTo>
                <a:lnTo>
                  <a:pt x="0" y="0"/>
                </a:lnTo>
                <a:close/>
              </a:path>
            </a:pathLst>
          </a:custGeom>
          <a:blipFill>
            <a:blip r:embed="rId8"/>
            <a:stretch>
              <a:fillRect l="0" t="-12497" r="0" b="0"/>
            </a:stretch>
          </a:blipFill>
        </p:spPr>
      </p:sp>
      <p:sp>
        <p:nvSpPr>
          <p:cNvPr name="Freeform 30" id="30"/>
          <p:cNvSpPr/>
          <p:nvPr/>
        </p:nvSpPr>
        <p:spPr>
          <a:xfrm flipH="false" flipV="false" rot="0">
            <a:off x="14176556" y="4336930"/>
            <a:ext cx="393828" cy="393828"/>
          </a:xfrm>
          <a:custGeom>
            <a:avLst/>
            <a:gdLst/>
            <a:ahLst/>
            <a:cxnLst/>
            <a:rect r="r" b="b" t="t" l="l"/>
            <a:pathLst>
              <a:path h="393828" w="393828">
                <a:moveTo>
                  <a:pt x="0" y="0"/>
                </a:moveTo>
                <a:lnTo>
                  <a:pt x="393828" y="0"/>
                </a:lnTo>
                <a:lnTo>
                  <a:pt x="393828" y="393828"/>
                </a:lnTo>
                <a:lnTo>
                  <a:pt x="0" y="393828"/>
                </a:lnTo>
                <a:lnTo>
                  <a:pt x="0" y="0"/>
                </a:lnTo>
                <a:close/>
              </a:path>
            </a:pathLst>
          </a:custGeom>
          <a:blipFill>
            <a:blip r:embed="rId11"/>
            <a:stretch>
              <a:fillRect l="0" t="0" r="0" b="0"/>
            </a:stretch>
          </a:blipFill>
        </p:spPr>
      </p:sp>
      <p:grpSp>
        <p:nvGrpSpPr>
          <p:cNvPr name="Group 31" id="31"/>
          <p:cNvGrpSpPr/>
          <p:nvPr/>
        </p:nvGrpSpPr>
        <p:grpSpPr>
          <a:xfrm rot="0">
            <a:off x="4500798" y="5196536"/>
            <a:ext cx="1549459" cy="958822"/>
            <a:chOff x="0" y="0"/>
            <a:chExt cx="1164181" cy="720408"/>
          </a:xfrm>
        </p:grpSpPr>
        <p:sp>
          <p:nvSpPr>
            <p:cNvPr name="Freeform 32" id="32"/>
            <p:cNvSpPr/>
            <p:nvPr/>
          </p:nvSpPr>
          <p:spPr>
            <a:xfrm flipH="false" flipV="false" rot="0">
              <a:off x="0" y="0"/>
              <a:ext cx="1164181" cy="720408"/>
            </a:xfrm>
            <a:custGeom>
              <a:avLst/>
              <a:gdLst/>
              <a:ahLst/>
              <a:cxnLst/>
              <a:rect r="r" b="b" t="t" l="l"/>
              <a:pathLst>
                <a:path h="720408" w="1164181">
                  <a:moveTo>
                    <a:pt x="273050" y="0"/>
                  </a:moveTo>
                  <a:lnTo>
                    <a:pt x="0" y="360204"/>
                  </a:lnTo>
                  <a:lnTo>
                    <a:pt x="273050" y="720408"/>
                  </a:lnTo>
                  <a:lnTo>
                    <a:pt x="273050" y="587058"/>
                  </a:lnTo>
                  <a:lnTo>
                    <a:pt x="891131" y="587058"/>
                  </a:lnTo>
                  <a:lnTo>
                    <a:pt x="891131" y="720408"/>
                  </a:lnTo>
                  <a:lnTo>
                    <a:pt x="1164181" y="360204"/>
                  </a:lnTo>
                  <a:lnTo>
                    <a:pt x="891131" y="0"/>
                  </a:lnTo>
                  <a:lnTo>
                    <a:pt x="891131" y="133350"/>
                  </a:lnTo>
                  <a:lnTo>
                    <a:pt x="273050" y="133350"/>
                  </a:lnTo>
                  <a:lnTo>
                    <a:pt x="273050" y="0"/>
                  </a:lnTo>
                  <a:close/>
                </a:path>
              </a:pathLst>
            </a:custGeom>
            <a:solidFill>
              <a:srgbClr val="18B5D9"/>
            </a:solidFill>
          </p:spPr>
        </p:sp>
        <p:sp>
          <p:nvSpPr>
            <p:cNvPr name="TextBox 33" id="33"/>
            <p:cNvSpPr txBox="true"/>
            <p:nvPr/>
          </p:nvSpPr>
          <p:spPr>
            <a:xfrm>
              <a:off x="101600" y="101600"/>
              <a:ext cx="960981" cy="479108"/>
            </a:xfrm>
            <a:prstGeom prst="rect">
              <a:avLst/>
            </a:prstGeom>
          </p:spPr>
          <p:txBody>
            <a:bodyPr anchor="ctr" rtlCol="false" tIns="66464" lIns="66464" bIns="66464" rIns="66464"/>
            <a:lstStyle/>
            <a:p>
              <a:pPr algn="ctr">
                <a:lnSpc>
                  <a:spcPts val="2659"/>
                </a:lnSpc>
              </a:pPr>
              <a:r>
                <a:rPr lang="en-US" sz="1899">
                  <a:solidFill>
                    <a:srgbClr val="F2F1DC"/>
                  </a:solidFill>
                  <a:latin typeface="Canva Sans"/>
                  <a:ea typeface="Canva Sans"/>
                  <a:cs typeface="Canva Sans"/>
                  <a:sym typeface="Canva Sans"/>
                </a:rPr>
                <a:t>visuals</a:t>
              </a:r>
            </a:p>
          </p:txBody>
        </p:sp>
      </p:grpSp>
      <p:grpSp>
        <p:nvGrpSpPr>
          <p:cNvPr name="Group 34" id="34"/>
          <p:cNvGrpSpPr/>
          <p:nvPr/>
        </p:nvGrpSpPr>
        <p:grpSpPr>
          <a:xfrm rot="0">
            <a:off x="1736619" y="4312907"/>
            <a:ext cx="2754242" cy="3331382"/>
            <a:chOff x="0" y="0"/>
            <a:chExt cx="575647" cy="696272"/>
          </a:xfrm>
        </p:grpSpPr>
        <p:sp>
          <p:nvSpPr>
            <p:cNvPr name="Freeform 35" id="35"/>
            <p:cNvSpPr/>
            <p:nvPr/>
          </p:nvSpPr>
          <p:spPr>
            <a:xfrm flipH="false" flipV="false" rot="0">
              <a:off x="0" y="0"/>
              <a:ext cx="575647" cy="696272"/>
            </a:xfrm>
            <a:custGeom>
              <a:avLst/>
              <a:gdLst/>
              <a:ahLst/>
              <a:cxnLst/>
              <a:rect r="r" b="b" t="t" l="l"/>
              <a:pathLst>
                <a:path h="696272" w="575647">
                  <a:moveTo>
                    <a:pt x="143356" y="0"/>
                  </a:moveTo>
                  <a:lnTo>
                    <a:pt x="432291" y="0"/>
                  </a:lnTo>
                  <a:cubicBezTo>
                    <a:pt x="511464" y="0"/>
                    <a:pt x="575647" y="64183"/>
                    <a:pt x="575647" y="143356"/>
                  </a:cubicBezTo>
                  <a:lnTo>
                    <a:pt x="575647" y="552916"/>
                  </a:lnTo>
                  <a:cubicBezTo>
                    <a:pt x="575647" y="632089"/>
                    <a:pt x="511464" y="696272"/>
                    <a:pt x="432291" y="696272"/>
                  </a:cubicBezTo>
                  <a:lnTo>
                    <a:pt x="143356" y="696272"/>
                  </a:lnTo>
                  <a:cubicBezTo>
                    <a:pt x="64183" y="696272"/>
                    <a:pt x="0" y="632089"/>
                    <a:pt x="0" y="552916"/>
                  </a:cubicBezTo>
                  <a:lnTo>
                    <a:pt x="0" y="143356"/>
                  </a:lnTo>
                  <a:cubicBezTo>
                    <a:pt x="0" y="64183"/>
                    <a:pt x="64183" y="0"/>
                    <a:pt x="143356" y="0"/>
                  </a:cubicBezTo>
                  <a:close/>
                </a:path>
              </a:pathLst>
            </a:custGeom>
            <a:solidFill>
              <a:srgbClr val="000C74"/>
            </a:solidFill>
            <a:ln w="38100" cap="rnd">
              <a:solidFill>
                <a:srgbClr val="FDFDFD"/>
              </a:solidFill>
              <a:prstDash val="solid"/>
              <a:round/>
            </a:ln>
          </p:spPr>
        </p:sp>
        <p:sp>
          <p:nvSpPr>
            <p:cNvPr name="TextBox 36" id="36"/>
            <p:cNvSpPr txBox="true"/>
            <p:nvPr/>
          </p:nvSpPr>
          <p:spPr>
            <a:xfrm>
              <a:off x="0" y="-38100"/>
              <a:ext cx="575647" cy="734372"/>
            </a:xfrm>
            <a:prstGeom prst="rect">
              <a:avLst/>
            </a:prstGeom>
          </p:spPr>
          <p:txBody>
            <a:bodyPr anchor="ctr" rtlCol="false" tIns="66464" lIns="66464" bIns="66464" rIns="66464"/>
            <a:lstStyle/>
            <a:p>
              <a:pPr algn="ctr">
                <a:lnSpc>
                  <a:spcPts val="2659"/>
                </a:lnSpc>
              </a:pPr>
            </a:p>
          </p:txBody>
        </p:sp>
      </p:grpSp>
      <p:sp>
        <p:nvSpPr>
          <p:cNvPr name="Freeform 37" id="37"/>
          <p:cNvSpPr/>
          <p:nvPr/>
        </p:nvSpPr>
        <p:spPr>
          <a:xfrm flipH="false" flipV="false" rot="0">
            <a:off x="1896781" y="4665360"/>
            <a:ext cx="882194" cy="829763"/>
          </a:xfrm>
          <a:custGeom>
            <a:avLst/>
            <a:gdLst/>
            <a:ahLst/>
            <a:cxnLst/>
            <a:rect r="r" b="b" t="t" l="l"/>
            <a:pathLst>
              <a:path h="829763" w="882194">
                <a:moveTo>
                  <a:pt x="0" y="0"/>
                </a:moveTo>
                <a:lnTo>
                  <a:pt x="882194" y="0"/>
                </a:lnTo>
                <a:lnTo>
                  <a:pt x="882194" y="829763"/>
                </a:lnTo>
                <a:lnTo>
                  <a:pt x="0" y="829763"/>
                </a:lnTo>
                <a:lnTo>
                  <a:pt x="0" y="0"/>
                </a:lnTo>
                <a:close/>
              </a:path>
            </a:pathLst>
          </a:custGeom>
          <a:blipFill>
            <a:blip r:embed="rId12"/>
            <a:stretch>
              <a:fillRect l="-3936" t="-8369" r="-5772" b="-8270"/>
            </a:stretch>
          </a:blipFill>
        </p:spPr>
      </p:sp>
      <p:sp>
        <p:nvSpPr>
          <p:cNvPr name="Freeform 38" id="38"/>
          <p:cNvSpPr/>
          <p:nvPr/>
        </p:nvSpPr>
        <p:spPr>
          <a:xfrm flipH="false" flipV="false" rot="0">
            <a:off x="3149073" y="4636055"/>
            <a:ext cx="865970" cy="782013"/>
          </a:xfrm>
          <a:custGeom>
            <a:avLst/>
            <a:gdLst/>
            <a:ahLst/>
            <a:cxnLst/>
            <a:rect r="r" b="b" t="t" l="l"/>
            <a:pathLst>
              <a:path h="782013" w="865970">
                <a:moveTo>
                  <a:pt x="0" y="0"/>
                </a:moveTo>
                <a:lnTo>
                  <a:pt x="865970" y="0"/>
                </a:lnTo>
                <a:lnTo>
                  <a:pt x="865970" y="782013"/>
                </a:lnTo>
                <a:lnTo>
                  <a:pt x="0" y="782013"/>
                </a:lnTo>
                <a:lnTo>
                  <a:pt x="0" y="0"/>
                </a:lnTo>
                <a:close/>
              </a:path>
            </a:pathLst>
          </a:custGeom>
          <a:blipFill>
            <a:blip r:embed="rId13"/>
            <a:stretch>
              <a:fillRect l="0" t="-10736" r="0" b="0"/>
            </a:stretch>
          </a:blipFill>
        </p:spPr>
      </p:sp>
      <p:sp>
        <p:nvSpPr>
          <p:cNvPr name="Freeform 39" id="39"/>
          <p:cNvSpPr/>
          <p:nvPr/>
        </p:nvSpPr>
        <p:spPr>
          <a:xfrm flipH="false" flipV="false" rot="0">
            <a:off x="1980393" y="6252055"/>
            <a:ext cx="736178" cy="736178"/>
          </a:xfrm>
          <a:custGeom>
            <a:avLst/>
            <a:gdLst/>
            <a:ahLst/>
            <a:cxnLst/>
            <a:rect r="r" b="b" t="t" l="l"/>
            <a:pathLst>
              <a:path h="736178" w="736178">
                <a:moveTo>
                  <a:pt x="0" y="0"/>
                </a:moveTo>
                <a:lnTo>
                  <a:pt x="736177" y="0"/>
                </a:lnTo>
                <a:lnTo>
                  <a:pt x="736177" y="736177"/>
                </a:lnTo>
                <a:lnTo>
                  <a:pt x="0" y="736177"/>
                </a:lnTo>
                <a:lnTo>
                  <a:pt x="0" y="0"/>
                </a:lnTo>
                <a:close/>
              </a:path>
            </a:pathLst>
          </a:custGeom>
          <a:blipFill>
            <a:blip r:embed="rId14"/>
            <a:stretch>
              <a:fillRect l="0" t="0" r="0" b="0"/>
            </a:stretch>
          </a:blipFill>
        </p:spPr>
      </p:sp>
      <p:sp>
        <p:nvSpPr>
          <p:cNvPr name="Freeform 40" id="40"/>
          <p:cNvSpPr/>
          <p:nvPr/>
        </p:nvSpPr>
        <p:spPr>
          <a:xfrm flipH="false" flipV="false" rot="0">
            <a:off x="3236247" y="6400661"/>
            <a:ext cx="706926" cy="706926"/>
          </a:xfrm>
          <a:custGeom>
            <a:avLst/>
            <a:gdLst/>
            <a:ahLst/>
            <a:cxnLst/>
            <a:rect r="r" b="b" t="t" l="l"/>
            <a:pathLst>
              <a:path h="706926" w="706926">
                <a:moveTo>
                  <a:pt x="0" y="0"/>
                </a:moveTo>
                <a:lnTo>
                  <a:pt x="706926" y="0"/>
                </a:lnTo>
                <a:lnTo>
                  <a:pt x="706926" y="706925"/>
                </a:lnTo>
                <a:lnTo>
                  <a:pt x="0" y="706925"/>
                </a:lnTo>
                <a:lnTo>
                  <a:pt x="0" y="0"/>
                </a:lnTo>
                <a:close/>
              </a:path>
            </a:pathLst>
          </a:custGeom>
          <a:blipFill>
            <a:blip r:embed="rId15"/>
            <a:stretch>
              <a:fillRect l="0" t="0" r="0" b="0"/>
            </a:stretch>
          </a:blipFill>
        </p:spPr>
      </p:sp>
      <p:sp>
        <p:nvSpPr>
          <p:cNvPr name="AutoShape 41" id="41"/>
          <p:cNvSpPr/>
          <p:nvPr/>
        </p:nvSpPr>
        <p:spPr>
          <a:xfrm flipH="true">
            <a:off x="3113740" y="3328864"/>
            <a:ext cx="12685064" cy="984043"/>
          </a:xfrm>
          <a:prstGeom prst="line">
            <a:avLst/>
          </a:prstGeom>
          <a:ln cap="flat" w="47625">
            <a:solidFill>
              <a:srgbClr val="FFFFFF"/>
            </a:solidFill>
            <a:prstDash val="solid"/>
            <a:headEnd type="none" len="sm" w="sm"/>
            <a:tailEnd type="arrow" len="sm" w="med"/>
          </a:ln>
        </p:spPr>
      </p:sp>
      <p:sp>
        <p:nvSpPr>
          <p:cNvPr name="Freeform 42" id="42"/>
          <p:cNvSpPr/>
          <p:nvPr/>
        </p:nvSpPr>
        <p:spPr>
          <a:xfrm flipH="false" flipV="false" rot="0">
            <a:off x="9531393" y="3757612"/>
            <a:ext cx="844889" cy="751029"/>
          </a:xfrm>
          <a:custGeom>
            <a:avLst/>
            <a:gdLst/>
            <a:ahLst/>
            <a:cxnLst/>
            <a:rect r="r" b="b" t="t" l="l"/>
            <a:pathLst>
              <a:path h="751029" w="844889">
                <a:moveTo>
                  <a:pt x="0" y="0"/>
                </a:moveTo>
                <a:lnTo>
                  <a:pt x="844889" y="0"/>
                </a:lnTo>
                <a:lnTo>
                  <a:pt x="844889" y="751029"/>
                </a:lnTo>
                <a:lnTo>
                  <a:pt x="0" y="751029"/>
                </a:lnTo>
                <a:lnTo>
                  <a:pt x="0" y="0"/>
                </a:lnTo>
                <a:close/>
              </a:path>
            </a:pathLst>
          </a:custGeom>
          <a:blipFill>
            <a:blip r:embed="rId8"/>
            <a:stretch>
              <a:fillRect l="0" t="-12497" r="0" b="0"/>
            </a:stretch>
          </a:blipFill>
        </p:spPr>
      </p:sp>
      <p:sp>
        <p:nvSpPr>
          <p:cNvPr name="Freeform 43" id="43"/>
          <p:cNvSpPr/>
          <p:nvPr/>
        </p:nvSpPr>
        <p:spPr>
          <a:xfrm flipH="false" flipV="false" rot="0">
            <a:off x="10135616" y="3579941"/>
            <a:ext cx="401980" cy="401980"/>
          </a:xfrm>
          <a:custGeom>
            <a:avLst/>
            <a:gdLst/>
            <a:ahLst/>
            <a:cxnLst/>
            <a:rect r="r" b="b" t="t" l="l"/>
            <a:pathLst>
              <a:path h="401980" w="401980">
                <a:moveTo>
                  <a:pt x="0" y="0"/>
                </a:moveTo>
                <a:lnTo>
                  <a:pt x="401979" y="0"/>
                </a:lnTo>
                <a:lnTo>
                  <a:pt x="401979" y="401980"/>
                </a:lnTo>
                <a:lnTo>
                  <a:pt x="0" y="401980"/>
                </a:lnTo>
                <a:lnTo>
                  <a:pt x="0" y="0"/>
                </a:lnTo>
                <a:close/>
              </a:path>
            </a:pathLst>
          </a:custGeom>
          <a:blipFill>
            <a:blip r:embed="rId16"/>
            <a:stretch>
              <a:fillRect l="0" t="0" r="0" b="0"/>
            </a:stretch>
          </a:blipFill>
        </p:spPr>
      </p:sp>
      <p:sp>
        <p:nvSpPr>
          <p:cNvPr name="AutoShape 44" id="44"/>
          <p:cNvSpPr/>
          <p:nvPr/>
        </p:nvSpPr>
        <p:spPr>
          <a:xfrm flipH="true" flipV="true">
            <a:off x="10376282" y="4133127"/>
            <a:ext cx="1341615" cy="1038060"/>
          </a:xfrm>
          <a:prstGeom prst="line">
            <a:avLst/>
          </a:prstGeom>
          <a:ln cap="flat" w="47625">
            <a:solidFill>
              <a:srgbClr val="FFFFFF"/>
            </a:solidFill>
            <a:prstDash val="solid"/>
            <a:headEnd type="none" len="sm" w="sm"/>
            <a:tailEnd type="arrow" len="sm" w="med"/>
          </a:ln>
        </p:spPr>
      </p:sp>
      <p:sp>
        <p:nvSpPr>
          <p:cNvPr name="Freeform 45" id="45"/>
          <p:cNvSpPr/>
          <p:nvPr/>
        </p:nvSpPr>
        <p:spPr>
          <a:xfrm flipH="false" flipV="false" rot="0">
            <a:off x="12596821" y="2796454"/>
            <a:ext cx="661983" cy="1064093"/>
          </a:xfrm>
          <a:custGeom>
            <a:avLst/>
            <a:gdLst/>
            <a:ahLst/>
            <a:cxnLst/>
            <a:rect r="r" b="b" t="t" l="l"/>
            <a:pathLst>
              <a:path h="1064093" w="661983">
                <a:moveTo>
                  <a:pt x="0" y="0"/>
                </a:moveTo>
                <a:lnTo>
                  <a:pt x="661983" y="0"/>
                </a:lnTo>
                <a:lnTo>
                  <a:pt x="661983" y="1064093"/>
                </a:lnTo>
                <a:lnTo>
                  <a:pt x="0" y="1064093"/>
                </a:lnTo>
                <a:lnTo>
                  <a:pt x="0" y="0"/>
                </a:lnTo>
                <a:close/>
              </a:path>
            </a:pathLst>
          </a:custGeom>
          <a:blipFill>
            <a:blip r:embed="rId17"/>
            <a:stretch>
              <a:fillRect l="-29184" t="0" r="-31558" b="0"/>
            </a:stretch>
          </a:blipFill>
        </p:spPr>
      </p:sp>
      <p:sp>
        <p:nvSpPr>
          <p:cNvPr name="AutoShape 46" id="46"/>
          <p:cNvSpPr/>
          <p:nvPr/>
        </p:nvSpPr>
        <p:spPr>
          <a:xfrm flipH="true" flipV="true">
            <a:off x="13258804" y="3328501"/>
            <a:ext cx="1647109" cy="363"/>
          </a:xfrm>
          <a:prstGeom prst="line">
            <a:avLst/>
          </a:prstGeom>
          <a:ln cap="flat" w="47625">
            <a:solidFill>
              <a:srgbClr val="FFFFFF"/>
            </a:solidFill>
            <a:prstDash val="solid"/>
            <a:headEnd type="none" len="sm" w="sm"/>
            <a:tailEnd type="arrow" len="sm" w="med"/>
          </a:ln>
        </p:spPr>
      </p:sp>
      <p:sp>
        <p:nvSpPr>
          <p:cNvPr name="TextBox 47" id="47"/>
          <p:cNvSpPr txBox="true"/>
          <p:nvPr/>
        </p:nvSpPr>
        <p:spPr>
          <a:xfrm rot="0">
            <a:off x="12327167" y="3831972"/>
            <a:ext cx="1239690" cy="560221"/>
          </a:xfrm>
          <a:prstGeom prst="rect">
            <a:avLst/>
          </a:prstGeom>
        </p:spPr>
        <p:txBody>
          <a:bodyPr anchor="t" rtlCol="false" tIns="0" lIns="0" bIns="0" rIns="0">
            <a:spAutoFit/>
          </a:bodyPr>
          <a:lstStyle/>
          <a:p>
            <a:pPr algn="ctr">
              <a:lnSpc>
                <a:spcPts val="2293"/>
              </a:lnSpc>
              <a:spcBef>
                <a:spcPct val="0"/>
              </a:spcBef>
            </a:pPr>
            <a:r>
              <a:rPr lang="en-US" sz="1638">
                <a:solidFill>
                  <a:srgbClr val="FFFFFF"/>
                </a:solidFill>
                <a:latin typeface="Canva Sans"/>
                <a:ea typeface="Canva Sans"/>
                <a:cs typeface="Canva Sans"/>
                <a:sym typeface="Canva Sans"/>
              </a:rPr>
              <a:t>Data stored RAT file</a:t>
            </a:r>
          </a:p>
        </p:txBody>
      </p:sp>
      <p:sp>
        <p:nvSpPr>
          <p:cNvPr name="AutoShape 48" id="48"/>
          <p:cNvSpPr/>
          <p:nvPr/>
        </p:nvSpPr>
        <p:spPr>
          <a:xfrm flipH="true">
            <a:off x="7755178" y="3328501"/>
            <a:ext cx="4841644" cy="353353"/>
          </a:xfrm>
          <a:prstGeom prst="line">
            <a:avLst/>
          </a:prstGeom>
          <a:ln cap="flat" w="47625">
            <a:solidFill>
              <a:srgbClr val="FFFFFF"/>
            </a:solidFill>
            <a:prstDash val="solid"/>
            <a:headEnd type="none" len="sm" w="sm"/>
            <a:tailEnd type="arrow" len="sm" w="med"/>
          </a:ln>
        </p:spPr>
      </p:sp>
      <p:sp>
        <p:nvSpPr>
          <p:cNvPr name="AutoShape 49" id="49"/>
          <p:cNvSpPr/>
          <p:nvPr/>
        </p:nvSpPr>
        <p:spPr>
          <a:xfrm flipH="true">
            <a:off x="8109586" y="4133127"/>
            <a:ext cx="1421807" cy="213"/>
          </a:xfrm>
          <a:prstGeom prst="line">
            <a:avLst/>
          </a:prstGeom>
          <a:ln cap="flat" w="47625">
            <a:solidFill>
              <a:srgbClr val="FFFFFF"/>
            </a:solidFill>
            <a:prstDash val="solid"/>
            <a:headEnd type="none" len="sm" w="sm"/>
            <a:tailEnd type="arrow" len="sm" w="med"/>
          </a:ln>
        </p:spPr>
      </p:sp>
      <p:sp>
        <p:nvSpPr>
          <p:cNvPr name="AutoShape 50" id="50"/>
          <p:cNvSpPr/>
          <p:nvPr/>
        </p:nvSpPr>
        <p:spPr>
          <a:xfrm flipH="true">
            <a:off x="5480119" y="4133339"/>
            <a:ext cx="1920650" cy="0"/>
          </a:xfrm>
          <a:prstGeom prst="line">
            <a:avLst/>
          </a:prstGeom>
          <a:ln cap="flat" w="47625">
            <a:solidFill>
              <a:srgbClr val="FFFFFF"/>
            </a:solidFill>
            <a:prstDash val="solid"/>
            <a:headEnd type="none" len="sm" w="sm"/>
            <a:tailEnd type="arrow" len="sm" w="med"/>
          </a:ln>
        </p:spPr>
      </p:sp>
      <p:sp>
        <p:nvSpPr>
          <p:cNvPr name="AutoShape 51" id="51"/>
          <p:cNvSpPr/>
          <p:nvPr/>
        </p:nvSpPr>
        <p:spPr>
          <a:xfrm flipH="true">
            <a:off x="3582058" y="4133339"/>
            <a:ext cx="1123332" cy="502716"/>
          </a:xfrm>
          <a:prstGeom prst="line">
            <a:avLst/>
          </a:prstGeom>
          <a:ln cap="flat" w="47625">
            <a:solidFill>
              <a:srgbClr val="FFFFFF"/>
            </a:solidFill>
            <a:prstDash val="solid"/>
            <a:headEnd type="none" len="sm" w="sm"/>
            <a:tailEnd type="arrow" len="sm" w="med"/>
          </a:ln>
        </p:spPr>
      </p:sp>
      <p:sp>
        <p:nvSpPr>
          <p:cNvPr name="Freeform 52" id="52"/>
          <p:cNvSpPr/>
          <p:nvPr/>
        </p:nvSpPr>
        <p:spPr>
          <a:xfrm flipH="false" flipV="false" rot="0">
            <a:off x="7400769" y="3681854"/>
            <a:ext cx="708817" cy="902972"/>
          </a:xfrm>
          <a:custGeom>
            <a:avLst/>
            <a:gdLst/>
            <a:ahLst/>
            <a:cxnLst/>
            <a:rect r="r" b="b" t="t" l="l"/>
            <a:pathLst>
              <a:path h="902972" w="708817">
                <a:moveTo>
                  <a:pt x="0" y="0"/>
                </a:moveTo>
                <a:lnTo>
                  <a:pt x="708817" y="0"/>
                </a:lnTo>
                <a:lnTo>
                  <a:pt x="708817" y="902971"/>
                </a:lnTo>
                <a:lnTo>
                  <a:pt x="0" y="902971"/>
                </a:lnTo>
                <a:lnTo>
                  <a:pt x="0" y="0"/>
                </a:lnTo>
                <a:close/>
              </a:path>
            </a:pathLst>
          </a:custGeom>
          <a:blipFill>
            <a:blip r:embed="rId18"/>
            <a:stretch>
              <a:fillRect l="-33415" t="-12218" r="-25269" b="-12345"/>
            </a:stretch>
          </a:blipFill>
        </p:spPr>
      </p:sp>
      <p:sp>
        <p:nvSpPr>
          <p:cNvPr name="TextBox 53" id="53"/>
          <p:cNvSpPr txBox="true"/>
          <p:nvPr/>
        </p:nvSpPr>
        <p:spPr>
          <a:xfrm rot="0">
            <a:off x="7084554" y="2312060"/>
            <a:ext cx="5366961" cy="319504"/>
          </a:xfrm>
          <a:prstGeom prst="rect">
            <a:avLst/>
          </a:prstGeom>
        </p:spPr>
        <p:txBody>
          <a:bodyPr anchor="t" rtlCol="false" tIns="0" lIns="0" bIns="0" rIns="0">
            <a:spAutoFit/>
          </a:bodyPr>
          <a:lstStyle/>
          <a:p>
            <a:pPr algn="ctr">
              <a:lnSpc>
                <a:spcPts val="2696"/>
              </a:lnSpc>
            </a:pPr>
            <a:r>
              <a:rPr lang="en-US" sz="1885">
                <a:solidFill>
                  <a:srgbClr val="FFFFFF"/>
                </a:solidFill>
                <a:latin typeface="Canva Sans"/>
                <a:ea typeface="Canva Sans"/>
                <a:cs typeface="Canva Sans"/>
                <a:sym typeface="Canva Sans"/>
              </a:rPr>
              <a:t>Beach Info including all weather parameters</a:t>
            </a:r>
          </a:p>
        </p:txBody>
      </p:sp>
      <p:sp>
        <p:nvSpPr>
          <p:cNvPr name="TextBox 54" id="54"/>
          <p:cNvSpPr txBox="true"/>
          <p:nvPr/>
        </p:nvSpPr>
        <p:spPr>
          <a:xfrm rot="0">
            <a:off x="7028825" y="5353129"/>
            <a:ext cx="1691756" cy="295439"/>
          </a:xfrm>
          <a:prstGeom prst="rect">
            <a:avLst/>
          </a:prstGeom>
        </p:spPr>
        <p:txBody>
          <a:bodyPr anchor="t" rtlCol="false" tIns="0" lIns="0" bIns="0" rIns="0">
            <a:spAutoFit/>
          </a:bodyPr>
          <a:lstStyle/>
          <a:p>
            <a:pPr algn="ctr">
              <a:lnSpc>
                <a:spcPts val="2463"/>
              </a:lnSpc>
              <a:spcBef>
                <a:spcPct val="0"/>
              </a:spcBef>
            </a:pPr>
            <a:r>
              <a:rPr lang="en-US" sz="1759">
                <a:solidFill>
                  <a:srgbClr val="FFFFFF"/>
                </a:solidFill>
                <a:latin typeface="Canva Sans"/>
                <a:ea typeface="Canva Sans"/>
                <a:cs typeface="Canva Sans"/>
                <a:sym typeface="Canva Sans"/>
              </a:rPr>
              <a:t>Location fetch</a:t>
            </a:r>
          </a:p>
        </p:txBody>
      </p:sp>
      <p:sp>
        <p:nvSpPr>
          <p:cNvPr name="TextBox 55" id="55"/>
          <p:cNvSpPr txBox="true"/>
          <p:nvPr/>
        </p:nvSpPr>
        <p:spPr>
          <a:xfrm rot="0">
            <a:off x="13206716" y="5420156"/>
            <a:ext cx="1418399" cy="513042"/>
          </a:xfrm>
          <a:prstGeom prst="rect">
            <a:avLst/>
          </a:prstGeom>
        </p:spPr>
        <p:txBody>
          <a:bodyPr anchor="t" rtlCol="false" tIns="0" lIns="0" bIns="0" rIns="0">
            <a:spAutoFit/>
          </a:bodyPr>
          <a:lstStyle/>
          <a:p>
            <a:pPr algn="ctr">
              <a:lnSpc>
                <a:spcPts val="2003"/>
              </a:lnSpc>
            </a:pPr>
            <a:r>
              <a:rPr lang="en-US" sz="1890">
                <a:solidFill>
                  <a:srgbClr val="FFFFFF"/>
                </a:solidFill>
                <a:latin typeface="Canva Sans"/>
                <a:ea typeface="Canva Sans"/>
                <a:cs typeface="Canva Sans"/>
                <a:sym typeface="Canva Sans"/>
              </a:rPr>
              <a:t>Weather Api</a:t>
            </a:r>
          </a:p>
          <a:p>
            <a:pPr algn="ctr">
              <a:lnSpc>
                <a:spcPts val="2003"/>
              </a:lnSpc>
            </a:pPr>
            <a:r>
              <a:rPr lang="en-US" sz="1890">
                <a:solidFill>
                  <a:srgbClr val="FFFFFF"/>
                </a:solidFill>
                <a:latin typeface="Canva Sans"/>
                <a:ea typeface="Canva Sans"/>
                <a:cs typeface="Canva Sans"/>
                <a:sym typeface="Canva Sans"/>
              </a:rPr>
              <a:t>INCOIS</a:t>
            </a:r>
          </a:p>
        </p:txBody>
      </p:sp>
      <p:sp>
        <p:nvSpPr>
          <p:cNvPr name="TextBox 56" id="56"/>
          <p:cNvSpPr txBox="true"/>
          <p:nvPr/>
        </p:nvSpPr>
        <p:spPr>
          <a:xfrm rot="0">
            <a:off x="14637955" y="3834200"/>
            <a:ext cx="1428808" cy="722651"/>
          </a:xfrm>
          <a:prstGeom prst="rect">
            <a:avLst/>
          </a:prstGeom>
        </p:spPr>
        <p:txBody>
          <a:bodyPr anchor="t" rtlCol="false" tIns="0" lIns="0" bIns="0" rIns="0">
            <a:spAutoFit/>
          </a:bodyPr>
          <a:lstStyle/>
          <a:p>
            <a:pPr algn="ctr">
              <a:lnSpc>
                <a:spcPts val="1871"/>
              </a:lnSpc>
            </a:pPr>
            <a:r>
              <a:rPr lang="en-US" sz="1890">
                <a:solidFill>
                  <a:srgbClr val="FFFFFF"/>
                </a:solidFill>
                <a:latin typeface="Canva Sans"/>
                <a:ea typeface="Canva Sans"/>
                <a:cs typeface="Canva Sans"/>
                <a:sym typeface="Canva Sans"/>
              </a:rPr>
              <a:t>Retrieve weather</a:t>
            </a:r>
          </a:p>
          <a:p>
            <a:pPr algn="ctr">
              <a:lnSpc>
                <a:spcPts val="1871"/>
              </a:lnSpc>
            </a:pPr>
            <a:r>
              <a:rPr lang="en-US" sz="1890">
                <a:solidFill>
                  <a:srgbClr val="FFFFFF"/>
                </a:solidFill>
                <a:latin typeface="Canva Sans"/>
                <a:ea typeface="Canva Sans"/>
                <a:cs typeface="Canva Sans"/>
                <a:sym typeface="Canva Sans"/>
              </a:rPr>
              <a:t> Info</a:t>
            </a:r>
          </a:p>
        </p:txBody>
      </p:sp>
      <p:sp>
        <p:nvSpPr>
          <p:cNvPr name="TextBox 57" id="57"/>
          <p:cNvSpPr txBox="true"/>
          <p:nvPr/>
        </p:nvSpPr>
        <p:spPr>
          <a:xfrm rot="0">
            <a:off x="1832549" y="5525137"/>
            <a:ext cx="1031865" cy="517916"/>
          </a:xfrm>
          <a:prstGeom prst="rect">
            <a:avLst/>
          </a:prstGeom>
        </p:spPr>
        <p:txBody>
          <a:bodyPr anchor="t" rtlCol="false" tIns="0" lIns="0" bIns="0" rIns="0">
            <a:spAutoFit/>
          </a:bodyPr>
          <a:lstStyle/>
          <a:p>
            <a:pPr algn="ctr">
              <a:lnSpc>
                <a:spcPts val="2117"/>
              </a:lnSpc>
              <a:spcBef>
                <a:spcPct val="0"/>
              </a:spcBef>
            </a:pPr>
            <a:r>
              <a:rPr lang="en-US" sz="1512">
                <a:solidFill>
                  <a:srgbClr val="FFFFFF"/>
                </a:solidFill>
                <a:latin typeface="Canva Sans"/>
                <a:ea typeface="Canva Sans"/>
                <a:cs typeface="Canva Sans"/>
                <a:sym typeface="Canva Sans"/>
              </a:rPr>
              <a:t>Weather Graph</a:t>
            </a:r>
          </a:p>
        </p:txBody>
      </p:sp>
      <p:sp>
        <p:nvSpPr>
          <p:cNvPr name="TextBox 58" id="58"/>
          <p:cNvSpPr txBox="true"/>
          <p:nvPr/>
        </p:nvSpPr>
        <p:spPr>
          <a:xfrm rot="0">
            <a:off x="3003293" y="5466548"/>
            <a:ext cx="1253982" cy="713256"/>
          </a:xfrm>
          <a:prstGeom prst="rect">
            <a:avLst/>
          </a:prstGeom>
        </p:spPr>
        <p:txBody>
          <a:bodyPr anchor="t" rtlCol="false" tIns="0" lIns="0" bIns="0" rIns="0">
            <a:spAutoFit/>
          </a:bodyPr>
          <a:lstStyle/>
          <a:p>
            <a:pPr algn="ctr">
              <a:lnSpc>
                <a:spcPts val="1940"/>
              </a:lnSpc>
            </a:pPr>
            <a:r>
              <a:rPr lang="en-US" sz="1386">
                <a:solidFill>
                  <a:srgbClr val="FFFFFF"/>
                </a:solidFill>
                <a:latin typeface="Canva Sans"/>
                <a:ea typeface="Canva Sans"/>
                <a:cs typeface="Canva Sans"/>
                <a:sym typeface="Canva Sans"/>
              </a:rPr>
              <a:t>SafeZone/</a:t>
            </a:r>
          </a:p>
          <a:p>
            <a:pPr algn="ctr">
              <a:lnSpc>
                <a:spcPts val="1940"/>
              </a:lnSpc>
              <a:spcBef>
                <a:spcPct val="0"/>
              </a:spcBef>
            </a:pPr>
            <a:r>
              <a:rPr lang="en-US" sz="1386">
                <a:solidFill>
                  <a:srgbClr val="FFFFFF"/>
                </a:solidFill>
                <a:latin typeface="Canva Sans"/>
                <a:ea typeface="Canva Sans"/>
                <a:cs typeface="Canva Sans"/>
                <a:sym typeface="Canva Sans"/>
              </a:rPr>
              <a:t>Geospatial map</a:t>
            </a:r>
          </a:p>
        </p:txBody>
      </p:sp>
      <p:sp>
        <p:nvSpPr>
          <p:cNvPr name="TextBox 59" id="59"/>
          <p:cNvSpPr txBox="true"/>
          <p:nvPr/>
        </p:nvSpPr>
        <p:spPr>
          <a:xfrm rot="0">
            <a:off x="9273929" y="4415293"/>
            <a:ext cx="1359817" cy="344495"/>
          </a:xfrm>
          <a:prstGeom prst="rect">
            <a:avLst/>
          </a:prstGeom>
        </p:spPr>
        <p:txBody>
          <a:bodyPr anchor="t" rtlCol="false" tIns="0" lIns="0" bIns="0" rIns="0">
            <a:spAutoFit/>
          </a:bodyPr>
          <a:lstStyle/>
          <a:p>
            <a:pPr algn="ctr">
              <a:lnSpc>
                <a:spcPts val="2822"/>
              </a:lnSpc>
              <a:spcBef>
                <a:spcPct val="0"/>
              </a:spcBef>
            </a:pPr>
            <a:r>
              <a:rPr lang="en-US" sz="2016">
                <a:solidFill>
                  <a:srgbClr val="FFFFFF"/>
                </a:solidFill>
                <a:latin typeface="Canva Sans"/>
                <a:ea typeface="Canva Sans"/>
                <a:cs typeface="Canva Sans"/>
                <a:sym typeface="Canva Sans"/>
              </a:rPr>
              <a:t>ArcGIS API</a:t>
            </a:r>
          </a:p>
        </p:txBody>
      </p:sp>
      <p:sp>
        <p:nvSpPr>
          <p:cNvPr name="TextBox 60" id="60"/>
          <p:cNvSpPr txBox="true"/>
          <p:nvPr/>
        </p:nvSpPr>
        <p:spPr>
          <a:xfrm rot="0">
            <a:off x="8553230" y="2951920"/>
            <a:ext cx="1358700" cy="345718"/>
          </a:xfrm>
          <a:prstGeom prst="rect">
            <a:avLst/>
          </a:prstGeom>
        </p:spPr>
        <p:txBody>
          <a:bodyPr anchor="t" rtlCol="false" tIns="0" lIns="0" bIns="0" rIns="0">
            <a:spAutoFit/>
          </a:bodyPr>
          <a:lstStyle/>
          <a:p>
            <a:pPr algn="ctr">
              <a:lnSpc>
                <a:spcPts val="2802"/>
              </a:lnSpc>
              <a:spcBef>
                <a:spcPct val="0"/>
              </a:spcBef>
            </a:pPr>
            <a:r>
              <a:rPr lang="en-US" sz="2001">
                <a:solidFill>
                  <a:srgbClr val="FFFFFF"/>
                </a:solidFill>
                <a:latin typeface="Canva Sans"/>
                <a:ea typeface="Canva Sans"/>
                <a:cs typeface="Canva Sans"/>
                <a:sym typeface="Canva Sans"/>
              </a:rPr>
              <a:t>Fit data</a:t>
            </a:r>
          </a:p>
        </p:txBody>
      </p:sp>
      <p:sp>
        <p:nvSpPr>
          <p:cNvPr name="TextBox 61" id="61"/>
          <p:cNvSpPr txBox="true"/>
          <p:nvPr/>
        </p:nvSpPr>
        <p:spPr>
          <a:xfrm rot="0">
            <a:off x="4705390" y="3915672"/>
            <a:ext cx="774729" cy="397235"/>
          </a:xfrm>
          <a:prstGeom prst="rect">
            <a:avLst/>
          </a:prstGeom>
        </p:spPr>
        <p:txBody>
          <a:bodyPr anchor="t" rtlCol="false" tIns="0" lIns="0" bIns="0" rIns="0">
            <a:spAutoFit/>
          </a:bodyPr>
          <a:lstStyle/>
          <a:p>
            <a:pPr algn="ctr">
              <a:lnSpc>
                <a:spcPts val="3351"/>
              </a:lnSpc>
              <a:spcBef>
                <a:spcPct val="0"/>
              </a:spcBef>
            </a:pPr>
            <a:r>
              <a:rPr lang="en-US" sz="2394">
                <a:solidFill>
                  <a:srgbClr val="FFFFFF"/>
                </a:solidFill>
                <a:latin typeface="Canva Sans"/>
                <a:ea typeface="Canva Sans"/>
                <a:cs typeface="Canva Sans"/>
                <a:sym typeface="Canva Sans"/>
              </a:rPr>
              <a:t>Final</a:t>
            </a:r>
          </a:p>
        </p:txBody>
      </p:sp>
      <p:sp>
        <p:nvSpPr>
          <p:cNvPr name="TextBox 62" id="62"/>
          <p:cNvSpPr txBox="true"/>
          <p:nvPr/>
        </p:nvSpPr>
        <p:spPr>
          <a:xfrm rot="0">
            <a:off x="5906575" y="4698518"/>
            <a:ext cx="897963" cy="314348"/>
          </a:xfrm>
          <a:prstGeom prst="rect">
            <a:avLst/>
          </a:prstGeom>
        </p:spPr>
        <p:txBody>
          <a:bodyPr anchor="t" rtlCol="false" tIns="0" lIns="0" bIns="0" rIns="0">
            <a:spAutoFit/>
          </a:bodyPr>
          <a:lstStyle/>
          <a:p>
            <a:pPr algn="ctr">
              <a:lnSpc>
                <a:spcPts val="2632"/>
              </a:lnSpc>
              <a:spcBef>
                <a:spcPct val="0"/>
              </a:spcBef>
            </a:pPr>
            <a:r>
              <a:rPr lang="en-US" sz="1880">
                <a:solidFill>
                  <a:srgbClr val="FFFFFF"/>
                </a:solidFill>
                <a:latin typeface="Canva Sans"/>
                <a:ea typeface="Canva Sans"/>
                <a:cs typeface="Canva Sans"/>
                <a:sym typeface="Canva Sans"/>
              </a:rPr>
              <a:t>Device</a:t>
            </a:r>
          </a:p>
        </p:txBody>
      </p:sp>
      <p:sp>
        <p:nvSpPr>
          <p:cNvPr name="TextBox 63" id="63"/>
          <p:cNvSpPr txBox="true"/>
          <p:nvPr/>
        </p:nvSpPr>
        <p:spPr>
          <a:xfrm rot="0">
            <a:off x="7428509" y="4593202"/>
            <a:ext cx="593297" cy="295561"/>
          </a:xfrm>
          <a:prstGeom prst="rect">
            <a:avLst/>
          </a:prstGeom>
        </p:spPr>
        <p:txBody>
          <a:bodyPr anchor="t" rtlCol="false" tIns="0" lIns="0" bIns="0" rIns="0">
            <a:spAutoFit/>
          </a:bodyPr>
          <a:lstStyle/>
          <a:p>
            <a:pPr algn="ctr" marL="0" indent="0" lvl="0">
              <a:lnSpc>
                <a:spcPts val="2456"/>
              </a:lnSpc>
              <a:spcBef>
                <a:spcPct val="0"/>
              </a:spcBef>
            </a:pPr>
            <a:r>
              <a:rPr lang="en-US" sz="1754" strike="noStrike" u="none">
                <a:solidFill>
                  <a:srgbClr val="FFFFFF"/>
                </a:solidFill>
                <a:latin typeface="Canva Sans"/>
                <a:ea typeface="Canva Sans"/>
                <a:cs typeface="Canva Sans"/>
                <a:sym typeface="Canva Sans"/>
              </a:rPr>
              <a:t>Base</a:t>
            </a:r>
          </a:p>
        </p:txBody>
      </p:sp>
      <p:sp>
        <p:nvSpPr>
          <p:cNvPr name="TextBox 64" id="64"/>
          <p:cNvSpPr txBox="true"/>
          <p:nvPr/>
        </p:nvSpPr>
        <p:spPr>
          <a:xfrm rot="0">
            <a:off x="1927211" y="7026332"/>
            <a:ext cx="789360" cy="376093"/>
          </a:xfrm>
          <a:prstGeom prst="rect">
            <a:avLst/>
          </a:prstGeom>
        </p:spPr>
        <p:txBody>
          <a:bodyPr anchor="t" rtlCol="false" tIns="0" lIns="0" bIns="0" rIns="0">
            <a:spAutoFit/>
          </a:bodyPr>
          <a:lstStyle/>
          <a:p>
            <a:pPr algn="ctr">
              <a:lnSpc>
                <a:spcPts val="1497"/>
              </a:lnSpc>
            </a:pPr>
            <a:r>
              <a:rPr lang="en-US" sz="1512">
                <a:solidFill>
                  <a:srgbClr val="FFFFFF"/>
                </a:solidFill>
                <a:latin typeface="Canva Sans"/>
                <a:ea typeface="Canva Sans"/>
                <a:cs typeface="Canva Sans"/>
                <a:sym typeface="Canva Sans"/>
              </a:rPr>
              <a:t>Alert visual</a:t>
            </a:r>
          </a:p>
        </p:txBody>
      </p:sp>
      <p:sp>
        <p:nvSpPr>
          <p:cNvPr name="TextBox 65" id="65"/>
          <p:cNvSpPr txBox="true"/>
          <p:nvPr/>
        </p:nvSpPr>
        <p:spPr>
          <a:xfrm rot="0">
            <a:off x="2962719" y="7117185"/>
            <a:ext cx="1335129" cy="354449"/>
          </a:xfrm>
          <a:prstGeom prst="rect">
            <a:avLst/>
          </a:prstGeom>
        </p:spPr>
        <p:txBody>
          <a:bodyPr anchor="t" rtlCol="false" tIns="0" lIns="0" bIns="0" rIns="0">
            <a:spAutoFit/>
          </a:bodyPr>
          <a:lstStyle/>
          <a:p>
            <a:pPr algn="ctr">
              <a:lnSpc>
                <a:spcPts val="1464"/>
              </a:lnSpc>
            </a:pPr>
            <a:r>
              <a:rPr lang="en-US" sz="1381">
                <a:solidFill>
                  <a:srgbClr val="FFFFFF"/>
                </a:solidFill>
                <a:latin typeface="Canva Sans"/>
                <a:ea typeface="Canva Sans"/>
                <a:cs typeface="Canva Sans"/>
                <a:sym typeface="Canva Sans"/>
              </a:rPr>
              <a:t>Activity safety</a:t>
            </a:r>
          </a:p>
          <a:p>
            <a:pPr algn="ctr">
              <a:lnSpc>
                <a:spcPts val="1464"/>
              </a:lnSpc>
            </a:pPr>
            <a:r>
              <a:rPr lang="en-US" sz="1381">
                <a:solidFill>
                  <a:srgbClr val="FFFFFF"/>
                </a:solidFill>
                <a:latin typeface="Canva Sans"/>
                <a:ea typeface="Canva Sans"/>
                <a:cs typeface="Canva Sans"/>
                <a:sym typeface="Canva Sans"/>
              </a:rPr>
              <a:t>advice</a:t>
            </a:r>
          </a:p>
        </p:txBody>
      </p:sp>
      <p:sp>
        <p:nvSpPr>
          <p:cNvPr name="TextBox 66" id="66"/>
          <p:cNvSpPr txBox="true"/>
          <p:nvPr/>
        </p:nvSpPr>
        <p:spPr>
          <a:xfrm rot="0">
            <a:off x="1487480" y="7903056"/>
            <a:ext cx="3406759" cy="479777"/>
          </a:xfrm>
          <a:prstGeom prst="rect">
            <a:avLst/>
          </a:prstGeom>
        </p:spPr>
        <p:txBody>
          <a:bodyPr anchor="t" rtlCol="false" tIns="0" lIns="0" bIns="0" rIns="0">
            <a:spAutoFit/>
          </a:bodyPr>
          <a:lstStyle/>
          <a:p>
            <a:pPr algn="ctr">
              <a:lnSpc>
                <a:spcPts val="3443"/>
              </a:lnSpc>
            </a:pPr>
          </a:p>
        </p:txBody>
      </p:sp>
      <p:sp>
        <p:nvSpPr>
          <p:cNvPr name="TextBox 67" id="67"/>
          <p:cNvSpPr txBox="true"/>
          <p:nvPr/>
        </p:nvSpPr>
        <p:spPr>
          <a:xfrm rot="0">
            <a:off x="5126557" y="6663244"/>
            <a:ext cx="2457999" cy="218753"/>
          </a:xfrm>
          <a:prstGeom prst="rect">
            <a:avLst/>
          </a:prstGeom>
        </p:spPr>
        <p:txBody>
          <a:bodyPr anchor="t" rtlCol="false" tIns="0" lIns="0" bIns="0" rIns="0">
            <a:spAutoFit/>
          </a:bodyPr>
          <a:lstStyle/>
          <a:p>
            <a:pPr algn="ctr">
              <a:lnSpc>
                <a:spcPts val="1692"/>
              </a:lnSpc>
            </a:pPr>
            <a:r>
              <a:rPr lang="en-US" sz="1643">
                <a:solidFill>
                  <a:srgbClr val="FFFFFF"/>
                </a:solidFill>
                <a:latin typeface="Canva Sans"/>
                <a:ea typeface="Canva Sans"/>
                <a:cs typeface="Canva Sans"/>
                <a:sym typeface="Canva Sans"/>
              </a:rPr>
              <a:t>Ensembling of Results</a:t>
            </a:r>
          </a:p>
        </p:txBody>
      </p:sp>
      <p:sp>
        <p:nvSpPr>
          <p:cNvPr name="AutoShape 68" id="68"/>
          <p:cNvSpPr/>
          <p:nvPr/>
        </p:nvSpPr>
        <p:spPr>
          <a:xfrm flipH="true" flipV="true">
            <a:off x="6355557" y="6881997"/>
            <a:ext cx="2814345" cy="797356"/>
          </a:xfrm>
          <a:prstGeom prst="line">
            <a:avLst/>
          </a:prstGeom>
          <a:ln cap="flat" w="47625">
            <a:solidFill>
              <a:srgbClr val="FFFFFF"/>
            </a:solidFill>
            <a:prstDash val="solid"/>
            <a:headEnd type="none" len="sm" w="sm"/>
            <a:tailEnd type="arrow" len="sm" w="med"/>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C74">
                <a:alpha val="100000"/>
              </a:srgbClr>
            </a:gs>
            <a:gs pos="33333">
              <a:srgbClr val="000C74">
                <a:alpha val="100000"/>
              </a:srgbClr>
            </a:gs>
            <a:gs pos="66667">
              <a:srgbClr val="4D1B79">
                <a:alpha val="100000"/>
              </a:srgbClr>
            </a:gs>
            <a:gs pos="100000">
              <a:srgbClr val="000C74">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629396" y="-106092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259C"/>
            </a:solidFill>
          </p:spPr>
        </p:sp>
        <p:sp>
          <p:nvSpPr>
            <p:cNvPr name="TextBox 4" id="4"/>
            <p:cNvSpPr txBox="true"/>
            <p:nvPr/>
          </p:nvSpPr>
          <p:spPr>
            <a:xfrm>
              <a:off x="76200" y="114300"/>
              <a:ext cx="660400" cy="622300"/>
            </a:xfrm>
            <a:prstGeom prst="rect">
              <a:avLst/>
            </a:prstGeom>
          </p:spPr>
          <p:txBody>
            <a:bodyPr anchor="ctr" rtlCol="false" tIns="50800" lIns="50800" bIns="50800" rIns="50800"/>
            <a:lstStyle/>
            <a:p>
              <a:pPr algn="ctr">
                <a:lnSpc>
                  <a:spcPts val="1762"/>
                </a:lnSpc>
              </a:pPr>
              <a:r>
                <a:rPr lang="en-US" sz="1980">
                  <a:solidFill>
                    <a:srgbClr val="FFFFFF"/>
                  </a:solidFill>
                  <a:latin typeface="Poppins"/>
                  <a:ea typeface="Poppins"/>
                  <a:cs typeface="Poppins"/>
                  <a:sym typeface="Poppins"/>
                </a:rPr>
                <a:t>BENZENE 2.0</a:t>
              </a:r>
            </a:p>
          </p:txBody>
        </p:sp>
      </p:grpSp>
      <p:sp>
        <p:nvSpPr>
          <p:cNvPr name="Freeform 5" id="5"/>
          <p:cNvSpPr/>
          <p:nvPr/>
        </p:nvSpPr>
        <p:spPr>
          <a:xfrm flipH="false" flipV="false" rot="0">
            <a:off x="5419960" y="3302564"/>
            <a:ext cx="1200564" cy="1151374"/>
          </a:xfrm>
          <a:custGeom>
            <a:avLst/>
            <a:gdLst/>
            <a:ahLst/>
            <a:cxnLst/>
            <a:rect r="r" b="b" t="t" l="l"/>
            <a:pathLst>
              <a:path h="1151374" w="1200564">
                <a:moveTo>
                  <a:pt x="0" y="0"/>
                </a:moveTo>
                <a:lnTo>
                  <a:pt x="1200564" y="0"/>
                </a:lnTo>
                <a:lnTo>
                  <a:pt x="1200564" y="1151374"/>
                </a:lnTo>
                <a:lnTo>
                  <a:pt x="0" y="1151374"/>
                </a:lnTo>
                <a:lnTo>
                  <a:pt x="0" y="0"/>
                </a:lnTo>
                <a:close/>
              </a:path>
            </a:pathLst>
          </a:custGeom>
          <a:blipFill>
            <a:blip r:embed="rId2"/>
            <a:stretch>
              <a:fillRect l="-603" t="0" r="-603" b="-5530"/>
            </a:stretch>
          </a:blipFill>
        </p:spPr>
      </p:sp>
      <p:sp>
        <p:nvSpPr>
          <p:cNvPr name="Freeform 6" id="6"/>
          <p:cNvSpPr/>
          <p:nvPr/>
        </p:nvSpPr>
        <p:spPr>
          <a:xfrm flipH="false" flipV="false" rot="0">
            <a:off x="13309281" y="3342335"/>
            <a:ext cx="978536" cy="1005672"/>
          </a:xfrm>
          <a:custGeom>
            <a:avLst/>
            <a:gdLst/>
            <a:ahLst/>
            <a:cxnLst/>
            <a:rect r="r" b="b" t="t" l="l"/>
            <a:pathLst>
              <a:path h="1005672" w="978536">
                <a:moveTo>
                  <a:pt x="0" y="0"/>
                </a:moveTo>
                <a:lnTo>
                  <a:pt x="978536" y="0"/>
                </a:lnTo>
                <a:lnTo>
                  <a:pt x="978536" y="1005672"/>
                </a:lnTo>
                <a:lnTo>
                  <a:pt x="0" y="1005672"/>
                </a:lnTo>
                <a:lnTo>
                  <a:pt x="0" y="0"/>
                </a:lnTo>
                <a:close/>
              </a:path>
            </a:pathLst>
          </a:custGeom>
          <a:blipFill>
            <a:blip r:embed="rId3"/>
            <a:stretch>
              <a:fillRect l="-1386" t="0" r="-1386" b="0"/>
            </a:stretch>
          </a:blipFill>
        </p:spPr>
      </p:sp>
      <p:sp>
        <p:nvSpPr>
          <p:cNvPr name="TextBox 7" id="7"/>
          <p:cNvSpPr txBox="true"/>
          <p:nvPr/>
        </p:nvSpPr>
        <p:spPr>
          <a:xfrm rot="0">
            <a:off x="11971351" y="4565396"/>
            <a:ext cx="3654396" cy="863854"/>
          </a:xfrm>
          <a:prstGeom prst="rect">
            <a:avLst/>
          </a:prstGeom>
        </p:spPr>
        <p:txBody>
          <a:bodyPr anchor="t" rtlCol="false" tIns="0" lIns="0" bIns="0" rIns="0">
            <a:spAutoFit/>
          </a:bodyPr>
          <a:lstStyle/>
          <a:p>
            <a:pPr algn="ctr">
              <a:lnSpc>
                <a:spcPts val="2288"/>
              </a:lnSpc>
            </a:pPr>
            <a:r>
              <a:rPr lang="en-US" sz="2200">
                <a:solidFill>
                  <a:srgbClr val="FFFFFF"/>
                </a:solidFill>
                <a:latin typeface="Canva Sans"/>
                <a:ea typeface="Canva Sans"/>
                <a:cs typeface="Canva Sans"/>
                <a:sym typeface="Canva Sans"/>
              </a:rPr>
              <a:t>Feed Forward Neural Network for Weather Data </a:t>
            </a:r>
          </a:p>
          <a:p>
            <a:pPr algn="ctr">
              <a:lnSpc>
                <a:spcPts val="2288"/>
              </a:lnSpc>
            </a:pPr>
            <a:r>
              <a:rPr lang="en-US" sz="2200">
                <a:solidFill>
                  <a:srgbClr val="FFFFFF"/>
                </a:solidFill>
                <a:latin typeface="Canva Sans"/>
                <a:ea typeface="Canva Sans"/>
                <a:cs typeface="Canva Sans"/>
                <a:sym typeface="Canva Sans"/>
              </a:rPr>
              <a:t>Classification</a:t>
            </a:r>
          </a:p>
        </p:txBody>
      </p:sp>
      <p:sp>
        <p:nvSpPr>
          <p:cNvPr name="Freeform 8" id="8"/>
          <p:cNvSpPr/>
          <p:nvPr/>
        </p:nvSpPr>
        <p:spPr>
          <a:xfrm flipH="false" flipV="false" rot="0">
            <a:off x="8996091" y="3411925"/>
            <a:ext cx="1045675" cy="936082"/>
          </a:xfrm>
          <a:custGeom>
            <a:avLst/>
            <a:gdLst/>
            <a:ahLst/>
            <a:cxnLst/>
            <a:rect r="r" b="b" t="t" l="l"/>
            <a:pathLst>
              <a:path h="936082" w="1045675">
                <a:moveTo>
                  <a:pt x="0" y="0"/>
                </a:moveTo>
                <a:lnTo>
                  <a:pt x="1045676" y="0"/>
                </a:lnTo>
                <a:lnTo>
                  <a:pt x="1045676" y="936082"/>
                </a:lnTo>
                <a:lnTo>
                  <a:pt x="0" y="936082"/>
                </a:lnTo>
                <a:lnTo>
                  <a:pt x="0" y="0"/>
                </a:lnTo>
                <a:close/>
              </a:path>
            </a:pathLst>
          </a:custGeom>
          <a:blipFill>
            <a:blip r:embed="rId4"/>
            <a:stretch>
              <a:fillRect l="0" t="-5853" r="0" b="-5853"/>
            </a:stretch>
          </a:blipFill>
        </p:spPr>
      </p:sp>
      <p:sp>
        <p:nvSpPr>
          <p:cNvPr name="Freeform 9" id="9"/>
          <p:cNvSpPr/>
          <p:nvPr/>
        </p:nvSpPr>
        <p:spPr>
          <a:xfrm flipH="false" flipV="false" rot="0">
            <a:off x="15873663" y="180584"/>
            <a:ext cx="2259866" cy="1156416"/>
          </a:xfrm>
          <a:custGeom>
            <a:avLst/>
            <a:gdLst/>
            <a:ahLst/>
            <a:cxnLst/>
            <a:rect r="r" b="b" t="t" l="l"/>
            <a:pathLst>
              <a:path h="1156416" w="2259866">
                <a:moveTo>
                  <a:pt x="0" y="0"/>
                </a:moveTo>
                <a:lnTo>
                  <a:pt x="2259865" y="0"/>
                </a:lnTo>
                <a:lnTo>
                  <a:pt x="2259865" y="1156416"/>
                </a:lnTo>
                <a:lnTo>
                  <a:pt x="0" y="1156416"/>
                </a:lnTo>
                <a:lnTo>
                  <a:pt x="0" y="0"/>
                </a:lnTo>
                <a:close/>
              </a:path>
            </a:pathLst>
          </a:custGeom>
          <a:blipFill>
            <a:blip r:embed="rId5"/>
            <a:stretch>
              <a:fillRect l="0" t="0" r="0" b="0"/>
            </a:stretch>
          </a:blipFill>
        </p:spPr>
      </p:sp>
      <p:sp>
        <p:nvSpPr>
          <p:cNvPr name="Freeform 10" id="10"/>
          <p:cNvSpPr/>
          <p:nvPr/>
        </p:nvSpPr>
        <p:spPr>
          <a:xfrm flipH="false" flipV="false" rot="0">
            <a:off x="1705242" y="3411925"/>
            <a:ext cx="1251621" cy="1112577"/>
          </a:xfrm>
          <a:custGeom>
            <a:avLst/>
            <a:gdLst/>
            <a:ahLst/>
            <a:cxnLst/>
            <a:rect r="r" b="b" t="t" l="l"/>
            <a:pathLst>
              <a:path h="1112577" w="1251621">
                <a:moveTo>
                  <a:pt x="0" y="0"/>
                </a:moveTo>
                <a:lnTo>
                  <a:pt x="1251620" y="0"/>
                </a:lnTo>
                <a:lnTo>
                  <a:pt x="1251620" y="1112577"/>
                </a:lnTo>
                <a:lnTo>
                  <a:pt x="0" y="1112577"/>
                </a:lnTo>
                <a:lnTo>
                  <a:pt x="0" y="0"/>
                </a:lnTo>
                <a:close/>
              </a:path>
            </a:pathLst>
          </a:custGeom>
          <a:blipFill>
            <a:blip r:embed="rId6"/>
            <a:stretch>
              <a:fillRect l="0" t="-12497" r="0" b="0"/>
            </a:stretch>
          </a:blipFill>
        </p:spPr>
      </p:sp>
      <p:sp>
        <p:nvSpPr>
          <p:cNvPr name="Freeform 11" id="11"/>
          <p:cNvSpPr/>
          <p:nvPr/>
        </p:nvSpPr>
        <p:spPr>
          <a:xfrm flipH="false" flipV="false" rot="0">
            <a:off x="2671892" y="3069278"/>
            <a:ext cx="515011" cy="515011"/>
          </a:xfrm>
          <a:custGeom>
            <a:avLst/>
            <a:gdLst/>
            <a:ahLst/>
            <a:cxnLst/>
            <a:rect r="r" b="b" t="t" l="l"/>
            <a:pathLst>
              <a:path h="515011" w="515011">
                <a:moveTo>
                  <a:pt x="0" y="0"/>
                </a:moveTo>
                <a:lnTo>
                  <a:pt x="515011" y="0"/>
                </a:lnTo>
                <a:lnTo>
                  <a:pt x="515011" y="515011"/>
                </a:lnTo>
                <a:lnTo>
                  <a:pt x="0" y="515011"/>
                </a:lnTo>
                <a:lnTo>
                  <a:pt x="0" y="0"/>
                </a:lnTo>
                <a:close/>
              </a:path>
            </a:pathLst>
          </a:custGeom>
          <a:blipFill>
            <a:blip r:embed="rId7"/>
            <a:stretch>
              <a:fillRect l="0" t="0" r="0" b="0"/>
            </a:stretch>
          </a:blipFill>
        </p:spPr>
      </p:sp>
      <p:sp>
        <p:nvSpPr>
          <p:cNvPr name="AutoShape 12" id="12"/>
          <p:cNvSpPr/>
          <p:nvPr/>
        </p:nvSpPr>
        <p:spPr>
          <a:xfrm>
            <a:off x="2956862" y="3878251"/>
            <a:ext cx="2463098" cy="0"/>
          </a:xfrm>
          <a:prstGeom prst="line">
            <a:avLst/>
          </a:prstGeom>
          <a:ln cap="flat" w="38100">
            <a:solidFill>
              <a:srgbClr val="FFFFFF"/>
            </a:solidFill>
            <a:prstDash val="solid"/>
            <a:headEnd type="none" len="sm" w="sm"/>
            <a:tailEnd type="arrow" len="sm" w="med"/>
          </a:ln>
        </p:spPr>
      </p:sp>
      <p:sp>
        <p:nvSpPr>
          <p:cNvPr name="Freeform 13" id="13"/>
          <p:cNvSpPr/>
          <p:nvPr/>
        </p:nvSpPr>
        <p:spPr>
          <a:xfrm flipH="false" flipV="false" rot="0">
            <a:off x="13309281" y="6907594"/>
            <a:ext cx="948006" cy="1164985"/>
          </a:xfrm>
          <a:custGeom>
            <a:avLst/>
            <a:gdLst/>
            <a:ahLst/>
            <a:cxnLst/>
            <a:rect r="r" b="b" t="t" l="l"/>
            <a:pathLst>
              <a:path h="1164985" w="948006">
                <a:moveTo>
                  <a:pt x="0" y="0"/>
                </a:moveTo>
                <a:lnTo>
                  <a:pt x="948006" y="0"/>
                </a:lnTo>
                <a:lnTo>
                  <a:pt x="948006" y="1164985"/>
                </a:lnTo>
                <a:lnTo>
                  <a:pt x="0" y="11649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5746435" y="7039160"/>
            <a:ext cx="1007439" cy="901853"/>
          </a:xfrm>
          <a:custGeom>
            <a:avLst/>
            <a:gdLst/>
            <a:ahLst/>
            <a:cxnLst/>
            <a:rect r="r" b="b" t="t" l="l"/>
            <a:pathLst>
              <a:path h="901853" w="1007439">
                <a:moveTo>
                  <a:pt x="0" y="0"/>
                </a:moveTo>
                <a:lnTo>
                  <a:pt x="1007439" y="0"/>
                </a:lnTo>
                <a:lnTo>
                  <a:pt x="1007439" y="901853"/>
                </a:lnTo>
                <a:lnTo>
                  <a:pt x="0" y="901853"/>
                </a:lnTo>
                <a:lnTo>
                  <a:pt x="0" y="0"/>
                </a:lnTo>
                <a:close/>
              </a:path>
            </a:pathLst>
          </a:custGeom>
          <a:blipFill>
            <a:blip r:embed="rId10"/>
            <a:stretch>
              <a:fillRect l="0" t="-5853" r="0" b="-5853"/>
            </a:stretch>
          </a:blipFill>
        </p:spPr>
      </p:sp>
      <p:sp>
        <p:nvSpPr>
          <p:cNvPr name="AutoShape 15" id="15"/>
          <p:cNvSpPr/>
          <p:nvPr/>
        </p:nvSpPr>
        <p:spPr>
          <a:xfrm>
            <a:off x="6532993" y="3879966"/>
            <a:ext cx="2463098" cy="0"/>
          </a:xfrm>
          <a:prstGeom prst="line">
            <a:avLst/>
          </a:prstGeom>
          <a:ln cap="flat" w="38100">
            <a:solidFill>
              <a:srgbClr val="FFFFFF"/>
            </a:solidFill>
            <a:prstDash val="solid"/>
            <a:headEnd type="none" len="sm" w="sm"/>
            <a:tailEnd type="arrow" len="sm" w="med"/>
          </a:ln>
        </p:spPr>
      </p:sp>
      <p:sp>
        <p:nvSpPr>
          <p:cNvPr name="AutoShape 16" id="16"/>
          <p:cNvSpPr/>
          <p:nvPr/>
        </p:nvSpPr>
        <p:spPr>
          <a:xfrm>
            <a:off x="10041767" y="3860916"/>
            <a:ext cx="3214176" cy="0"/>
          </a:xfrm>
          <a:prstGeom prst="line">
            <a:avLst/>
          </a:prstGeom>
          <a:ln cap="flat" w="38100">
            <a:solidFill>
              <a:srgbClr val="FFFFFF"/>
            </a:solidFill>
            <a:prstDash val="solid"/>
            <a:headEnd type="none" len="sm" w="sm"/>
            <a:tailEnd type="arrow" len="sm" w="med"/>
          </a:ln>
        </p:spPr>
      </p:sp>
      <p:sp>
        <p:nvSpPr>
          <p:cNvPr name="AutoShape 17" id="17"/>
          <p:cNvSpPr/>
          <p:nvPr/>
        </p:nvSpPr>
        <p:spPr>
          <a:xfrm flipH="true">
            <a:off x="14359655" y="3864221"/>
            <a:ext cx="281848" cy="3625865"/>
          </a:xfrm>
          <a:prstGeom prst="line">
            <a:avLst/>
          </a:prstGeom>
          <a:ln cap="flat" w="38100">
            <a:solidFill>
              <a:srgbClr val="FFFFFF"/>
            </a:solidFill>
            <a:prstDash val="solid"/>
            <a:headEnd type="none" len="sm" w="sm"/>
            <a:tailEnd type="arrow" len="sm" w="med"/>
          </a:ln>
        </p:spPr>
      </p:sp>
      <p:sp>
        <p:nvSpPr>
          <p:cNvPr name="Freeform 18" id="18"/>
          <p:cNvSpPr/>
          <p:nvPr/>
        </p:nvSpPr>
        <p:spPr>
          <a:xfrm flipH="false" flipV="false" rot="0">
            <a:off x="9382399" y="6907594"/>
            <a:ext cx="1318735" cy="1069824"/>
          </a:xfrm>
          <a:custGeom>
            <a:avLst/>
            <a:gdLst/>
            <a:ahLst/>
            <a:cxnLst/>
            <a:rect r="r" b="b" t="t" l="l"/>
            <a:pathLst>
              <a:path h="1069824" w="1318735">
                <a:moveTo>
                  <a:pt x="0" y="0"/>
                </a:moveTo>
                <a:lnTo>
                  <a:pt x="1318735" y="0"/>
                </a:lnTo>
                <a:lnTo>
                  <a:pt x="1318735" y="1069824"/>
                </a:lnTo>
                <a:lnTo>
                  <a:pt x="0" y="10698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9" id="19"/>
          <p:cNvSpPr txBox="true"/>
          <p:nvPr/>
        </p:nvSpPr>
        <p:spPr>
          <a:xfrm rot="0">
            <a:off x="4852947" y="4562602"/>
            <a:ext cx="2062852" cy="580898"/>
          </a:xfrm>
          <a:prstGeom prst="rect">
            <a:avLst/>
          </a:prstGeom>
        </p:spPr>
        <p:txBody>
          <a:bodyPr anchor="t" rtlCol="false" tIns="0" lIns="0" bIns="0" rIns="0">
            <a:spAutoFit/>
          </a:bodyPr>
          <a:lstStyle/>
          <a:p>
            <a:pPr algn="ctr" marL="0" indent="0" lvl="0">
              <a:lnSpc>
                <a:spcPts val="2266"/>
              </a:lnSpc>
              <a:spcBef>
                <a:spcPct val="0"/>
              </a:spcBef>
            </a:pPr>
            <a:r>
              <a:rPr lang="en-US" sz="2200">
                <a:solidFill>
                  <a:srgbClr val="FFFFFF"/>
                </a:solidFill>
                <a:latin typeface="Canva Sans"/>
                <a:ea typeface="Canva Sans"/>
                <a:cs typeface="Canva Sans"/>
                <a:sym typeface="Canva Sans"/>
              </a:rPr>
              <a:t>Fetch Data for past 10 Days</a:t>
            </a:r>
          </a:p>
        </p:txBody>
      </p:sp>
      <p:sp>
        <p:nvSpPr>
          <p:cNvPr name="TextBox 20" id="20"/>
          <p:cNvSpPr txBox="true"/>
          <p:nvPr/>
        </p:nvSpPr>
        <p:spPr>
          <a:xfrm rot="0">
            <a:off x="8192137" y="4565396"/>
            <a:ext cx="2381279" cy="578104"/>
          </a:xfrm>
          <a:prstGeom prst="rect">
            <a:avLst/>
          </a:prstGeom>
        </p:spPr>
        <p:txBody>
          <a:bodyPr anchor="t" rtlCol="false" tIns="0" lIns="0" bIns="0" rIns="0">
            <a:spAutoFit/>
          </a:bodyPr>
          <a:lstStyle/>
          <a:p>
            <a:pPr algn="ctr" marL="0" indent="0" lvl="0">
              <a:lnSpc>
                <a:spcPts val="2288"/>
              </a:lnSpc>
              <a:spcBef>
                <a:spcPct val="0"/>
              </a:spcBef>
            </a:pPr>
            <a:r>
              <a:rPr lang="en-US" sz="2200" strike="noStrike" u="none">
                <a:solidFill>
                  <a:srgbClr val="FFFFFF"/>
                </a:solidFill>
                <a:latin typeface="Canva Sans"/>
                <a:ea typeface="Canva Sans"/>
                <a:cs typeface="Canva Sans"/>
                <a:sym typeface="Canva Sans"/>
              </a:rPr>
              <a:t>Preprocessing</a:t>
            </a:r>
          </a:p>
          <a:p>
            <a:pPr algn="ctr" marL="0" indent="0" lvl="0">
              <a:lnSpc>
                <a:spcPts val="2288"/>
              </a:lnSpc>
              <a:spcBef>
                <a:spcPct val="0"/>
              </a:spcBef>
            </a:pPr>
            <a:r>
              <a:rPr lang="en-US" sz="2200" strike="noStrike" u="none">
                <a:solidFill>
                  <a:srgbClr val="FFFFFF"/>
                </a:solidFill>
                <a:latin typeface="Canva Sans"/>
                <a:ea typeface="Canva Sans"/>
                <a:cs typeface="Canva Sans"/>
                <a:sym typeface="Canva Sans"/>
              </a:rPr>
              <a:t>&amp; EDA</a:t>
            </a:r>
          </a:p>
        </p:txBody>
      </p:sp>
      <p:sp>
        <p:nvSpPr>
          <p:cNvPr name="TextBox 21" id="21"/>
          <p:cNvSpPr txBox="true"/>
          <p:nvPr/>
        </p:nvSpPr>
        <p:spPr>
          <a:xfrm rot="0">
            <a:off x="1403629" y="4489480"/>
            <a:ext cx="1854846" cy="601091"/>
          </a:xfrm>
          <a:prstGeom prst="rect">
            <a:avLst/>
          </a:prstGeom>
        </p:spPr>
        <p:txBody>
          <a:bodyPr anchor="t" rtlCol="false" tIns="0" lIns="0" bIns="0" rIns="0">
            <a:spAutoFit/>
          </a:bodyPr>
          <a:lstStyle/>
          <a:p>
            <a:pPr algn="ctr">
              <a:lnSpc>
                <a:spcPts val="2331"/>
              </a:lnSpc>
            </a:pPr>
            <a:r>
              <a:rPr lang="en-US" sz="2199">
                <a:solidFill>
                  <a:srgbClr val="FFFFFF"/>
                </a:solidFill>
                <a:latin typeface="Canva Sans"/>
                <a:ea typeface="Canva Sans"/>
                <a:cs typeface="Canva Sans"/>
                <a:sym typeface="Canva Sans"/>
              </a:rPr>
              <a:t>Weather Api</a:t>
            </a:r>
          </a:p>
          <a:p>
            <a:pPr algn="ctr">
              <a:lnSpc>
                <a:spcPts val="2331"/>
              </a:lnSpc>
            </a:pPr>
            <a:r>
              <a:rPr lang="en-US" sz="2199">
                <a:solidFill>
                  <a:srgbClr val="FFFFFF"/>
                </a:solidFill>
                <a:latin typeface="Canva Sans"/>
                <a:ea typeface="Canva Sans"/>
                <a:cs typeface="Canva Sans"/>
                <a:sym typeface="Canva Sans"/>
              </a:rPr>
              <a:t>INCOIS</a:t>
            </a:r>
          </a:p>
        </p:txBody>
      </p:sp>
      <p:sp>
        <p:nvSpPr>
          <p:cNvPr name="TextBox 22" id="22"/>
          <p:cNvSpPr txBox="true"/>
          <p:nvPr/>
        </p:nvSpPr>
        <p:spPr>
          <a:xfrm rot="0">
            <a:off x="2919973" y="543493"/>
            <a:ext cx="12448053" cy="1260471"/>
          </a:xfrm>
          <a:prstGeom prst="rect">
            <a:avLst/>
          </a:prstGeom>
        </p:spPr>
        <p:txBody>
          <a:bodyPr anchor="t" rtlCol="false" tIns="0" lIns="0" bIns="0" rIns="0">
            <a:spAutoFit/>
          </a:bodyPr>
          <a:lstStyle/>
          <a:p>
            <a:pPr algn="ctr">
              <a:lnSpc>
                <a:spcPts val="9800"/>
              </a:lnSpc>
            </a:pPr>
            <a:r>
              <a:rPr lang="en-US" sz="7000" b="true">
                <a:solidFill>
                  <a:srgbClr val="FFFFFF"/>
                </a:solidFill>
                <a:latin typeface="Poppins Bold"/>
                <a:ea typeface="Poppins Bold"/>
                <a:cs typeface="Poppins Bold"/>
                <a:sym typeface="Poppins Bold"/>
              </a:rPr>
              <a:t>ML MODEL FLOWCHART</a:t>
            </a:r>
          </a:p>
        </p:txBody>
      </p:sp>
      <p:sp>
        <p:nvSpPr>
          <p:cNvPr name="TextBox 23" id="23"/>
          <p:cNvSpPr txBox="true"/>
          <p:nvPr/>
        </p:nvSpPr>
        <p:spPr>
          <a:xfrm rot="0">
            <a:off x="12895060" y="8244029"/>
            <a:ext cx="1776447" cy="578104"/>
          </a:xfrm>
          <a:prstGeom prst="rect">
            <a:avLst/>
          </a:prstGeom>
        </p:spPr>
        <p:txBody>
          <a:bodyPr anchor="t" rtlCol="false" tIns="0" lIns="0" bIns="0" rIns="0">
            <a:spAutoFit/>
          </a:bodyPr>
          <a:lstStyle/>
          <a:p>
            <a:pPr algn="ctr" marL="0" indent="0" lvl="0">
              <a:lnSpc>
                <a:spcPts val="2287"/>
              </a:lnSpc>
              <a:spcBef>
                <a:spcPct val="0"/>
              </a:spcBef>
            </a:pPr>
            <a:r>
              <a:rPr lang="en-US" sz="2199">
                <a:solidFill>
                  <a:srgbClr val="FFFFFF"/>
                </a:solidFill>
                <a:latin typeface="Canva Sans"/>
                <a:ea typeface="Canva Sans"/>
                <a:cs typeface="Canva Sans"/>
                <a:sym typeface="Canva Sans"/>
              </a:rPr>
              <a:t>Summary Generation</a:t>
            </a:r>
          </a:p>
        </p:txBody>
      </p:sp>
      <p:sp>
        <p:nvSpPr>
          <p:cNvPr name="TextBox 24" id="24"/>
          <p:cNvSpPr txBox="true"/>
          <p:nvPr/>
        </p:nvSpPr>
        <p:spPr>
          <a:xfrm rot="0">
            <a:off x="5414946" y="8244029"/>
            <a:ext cx="1776447" cy="578104"/>
          </a:xfrm>
          <a:prstGeom prst="rect">
            <a:avLst/>
          </a:prstGeom>
        </p:spPr>
        <p:txBody>
          <a:bodyPr anchor="t" rtlCol="false" tIns="0" lIns="0" bIns="0" rIns="0">
            <a:spAutoFit/>
          </a:bodyPr>
          <a:lstStyle/>
          <a:p>
            <a:pPr algn="ctr" marL="0" indent="0" lvl="0">
              <a:lnSpc>
                <a:spcPts val="2287"/>
              </a:lnSpc>
              <a:spcBef>
                <a:spcPct val="0"/>
              </a:spcBef>
            </a:pPr>
            <a:r>
              <a:rPr lang="en-US" sz="2199">
                <a:solidFill>
                  <a:srgbClr val="FFFFFF"/>
                </a:solidFill>
                <a:latin typeface="Canva Sans"/>
                <a:ea typeface="Canva Sans"/>
                <a:cs typeface="Canva Sans"/>
                <a:sym typeface="Canva Sans"/>
              </a:rPr>
              <a:t>Risk Prediction</a:t>
            </a:r>
          </a:p>
        </p:txBody>
      </p:sp>
      <p:sp>
        <p:nvSpPr>
          <p:cNvPr name="TextBox 25" id="25"/>
          <p:cNvSpPr txBox="true"/>
          <p:nvPr/>
        </p:nvSpPr>
        <p:spPr>
          <a:xfrm rot="0">
            <a:off x="9153543" y="8244029"/>
            <a:ext cx="1776447" cy="578104"/>
          </a:xfrm>
          <a:prstGeom prst="rect">
            <a:avLst/>
          </a:prstGeom>
        </p:spPr>
        <p:txBody>
          <a:bodyPr anchor="t" rtlCol="false" tIns="0" lIns="0" bIns="0" rIns="0">
            <a:spAutoFit/>
          </a:bodyPr>
          <a:lstStyle/>
          <a:p>
            <a:pPr algn="ctr" marL="0" indent="0" lvl="0">
              <a:lnSpc>
                <a:spcPts val="2287"/>
              </a:lnSpc>
              <a:spcBef>
                <a:spcPct val="0"/>
              </a:spcBef>
            </a:pPr>
            <a:r>
              <a:rPr lang="en-US" sz="2199">
                <a:solidFill>
                  <a:srgbClr val="FFFFFF"/>
                </a:solidFill>
                <a:latin typeface="Canva Sans"/>
                <a:ea typeface="Canva Sans"/>
                <a:cs typeface="Canva Sans"/>
                <a:sym typeface="Canva Sans"/>
              </a:rPr>
              <a:t>Decision Tree Model</a:t>
            </a:r>
          </a:p>
        </p:txBody>
      </p:sp>
      <p:sp>
        <p:nvSpPr>
          <p:cNvPr name="AutoShape 26" id="26"/>
          <p:cNvSpPr/>
          <p:nvPr/>
        </p:nvSpPr>
        <p:spPr>
          <a:xfrm>
            <a:off x="10739809" y="7485066"/>
            <a:ext cx="2530798" cy="0"/>
          </a:xfrm>
          <a:prstGeom prst="line">
            <a:avLst/>
          </a:prstGeom>
          <a:ln cap="flat" w="38100">
            <a:solidFill>
              <a:srgbClr val="FFFFFF"/>
            </a:solidFill>
            <a:prstDash val="solid"/>
            <a:headEnd type="arrow" len="sm" w="med"/>
            <a:tailEnd type="none" len="sm" w="sm"/>
          </a:ln>
        </p:spPr>
      </p:sp>
      <p:sp>
        <p:nvSpPr>
          <p:cNvPr name="AutoShape 27" id="27"/>
          <p:cNvSpPr/>
          <p:nvPr/>
        </p:nvSpPr>
        <p:spPr>
          <a:xfrm>
            <a:off x="6753874" y="7442506"/>
            <a:ext cx="2530798" cy="0"/>
          </a:xfrm>
          <a:prstGeom prst="line">
            <a:avLst/>
          </a:prstGeom>
          <a:ln cap="flat" w="38100">
            <a:solidFill>
              <a:srgbClr val="FFFFFF"/>
            </a:solidFill>
            <a:prstDash val="solid"/>
            <a:headEnd type="arrow" len="sm" w="med"/>
            <a:tailEnd type="none" len="sm" w="sm"/>
          </a:ln>
        </p:spPr>
      </p:sp>
      <p:sp>
        <p:nvSpPr>
          <p:cNvPr name="Freeform 28" id="28"/>
          <p:cNvSpPr/>
          <p:nvPr/>
        </p:nvSpPr>
        <p:spPr>
          <a:xfrm flipH="false" flipV="false" rot="0">
            <a:off x="1943110" y="7002260"/>
            <a:ext cx="1013752" cy="1013752"/>
          </a:xfrm>
          <a:custGeom>
            <a:avLst/>
            <a:gdLst/>
            <a:ahLst/>
            <a:cxnLst/>
            <a:rect r="r" b="b" t="t" l="l"/>
            <a:pathLst>
              <a:path h="1013752" w="1013752">
                <a:moveTo>
                  <a:pt x="0" y="0"/>
                </a:moveTo>
                <a:lnTo>
                  <a:pt x="1013752" y="0"/>
                </a:lnTo>
                <a:lnTo>
                  <a:pt x="1013752" y="1013753"/>
                </a:lnTo>
                <a:lnTo>
                  <a:pt x="0" y="1013753"/>
                </a:lnTo>
                <a:lnTo>
                  <a:pt x="0" y="0"/>
                </a:lnTo>
                <a:close/>
              </a:path>
            </a:pathLst>
          </a:custGeom>
          <a:blipFill>
            <a:blip r:embed="rId13"/>
            <a:stretch>
              <a:fillRect l="0" t="0" r="0" b="0"/>
            </a:stretch>
          </a:blipFill>
        </p:spPr>
      </p:sp>
      <p:sp>
        <p:nvSpPr>
          <p:cNvPr name="TextBox 29" id="29"/>
          <p:cNvSpPr txBox="true"/>
          <p:nvPr/>
        </p:nvSpPr>
        <p:spPr>
          <a:xfrm rot="0">
            <a:off x="1561763" y="8231202"/>
            <a:ext cx="1776447" cy="292354"/>
          </a:xfrm>
          <a:prstGeom prst="rect">
            <a:avLst/>
          </a:prstGeom>
        </p:spPr>
        <p:txBody>
          <a:bodyPr anchor="t" rtlCol="false" tIns="0" lIns="0" bIns="0" rIns="0">
            <a:spAutoFit/>
          </a:bodyPr>
          <a:lstStyle/>
          <a:p>
            <a:pPr algn="ctr" marL="0" indent="0" lvl="0">
              <a:lnSpc>
                <a:spcPts val="2287"/>
              </a:lnSpc>
              <a:spcBef>
                <a:spcPct val="0"/>
              </a:spcBef>
            </a:pPr>
            <a:r>
              <a:rPr lang="en-US" sz="2199">
                <a:solidFill>
                  <a:srgbClr val="FFFFFF"/>
                </a:solidFill>
                <a:latin typeface="Canva Sans"/>
                <a:ea typeface="Canva Sans"/>
                <a:cs typeface="Canva Sans"/>
                <a:sym typeface="Canva Sans"/>
              </a:rPr>
              <a:t>Final Output</a:t>
            </a:r>
          </a:p>
        </p:txBody>
      </p:sp>
      <p:sp>
        <p:nvSpPr>
          <p:cNvPr name="AutoShape 30" id="30"/>
          <p:cNvSpPr/>
          <p:nvPr/>
        </p:nvSpPr>
        <p:spPr>
          <a:xfrm>
            <a:off x="3186903" y="7509136"/>
            <a:ext cx="2530798" cy="0"/>
          </a:xfrm>
          <a:prstGeom prst="line">
            <a:avLst/>
          </a:prstGeom>
          <a:ln cap="flat" w="38100">
            <a:solidFill>
              <a:srgbClr val="FFFFFF"/>
            </a:solidFill>
            <a:prstDash val="solid"/>
            <a:headEnd type="arrow" len="sm" w="med"/>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DAGY6cWkUGg</dc:identifier>
  <dcterms:modified xsi:type="dcterms:W3CDTF">2011-08-01T06:04:30Z</dcterms:modified>
  <cp:revision>1</cp:revision>
  <dc:title>KSHITIJ PROJECT PLAN</dc:title>
</cp:coreProperties>
</file>